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49" r:id="rId2"/>
    <p:sldId id="362" r:id="rId3"/>
    <p:sldId id="364" r:id="rId4"/>
    <p:sldId id="365" r:id="rId5"/>
    <p:sldId id="366" r:id="rId6"/>
    <p:sldId id="363" r:id="rId7"/>
    <p:sldId id="314" r:id="rId8"/>
    <p:sldId id="315" r:id="rId9"/>
    <p:sldId id="316" r:id="rId10"/>
    <p:sldId id="317" r:id="rId11"/>
    <p:sldId id="320" r:id="rId12"/>
    <p:sldId id="318" r:id="rId13"/>
    <p:sldId id="319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9" r:id="rId32"/>
    <p:sldId id="280" r:id="rId33"/>
    <p:sldId id="281" r:id="rId34"/>
    <p:sldId id="283" r:id="rId35"/>
    <p:sldId id="285" r:id="rId36"/>
    <p:sldId id="286" r:id="rId37"/>
    <p:sldId id="287" r:id="rId38"/>
    <p:sldId id="289" r:id="rId39"/>
    <p:sldId id="290" r:id="rId40"/>
    <p:sldId id="298" r:id="rId41"/>
    <p:sldId id="299" r:id="rId42"/>
    <p:sldId id="300" r:id="rId43"/>
    <p:sldId id="301" r:id="rId44"/>
    <p:sldId id="302" r:id="rId45"/>
    <p:sldId id="305" r:id="rId46"/>
    <p:sldId id="367" r:id="rId47"/>
    <p:sldId id="368" r:id="rId48"/>
    <p:sldId id="304" r:id="rId49"/>
    <p:sldId id="337" r:id="rId50"/>
    <p:sldId id="339" r:id="rId51"/>
    <p:sldId id="336" r:id="rId52"/>
    <p:sldId id="334" r:id="rId53"/>
    <p:sldId id="341" r:id="rId54"/>
    <p:sldId id="342" r:id="rId55"/>
    <p:sldId id="343" r:id="rId56"/>
    <p:sldId id="344" r:id="rId57"/>
    <p:sldId id="345" r:id="rId58"/>
    <p:sldId id="346" r:id="rId59"/>
    <p:sldId id="347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395" r:id="rId74"/>
    <p:sldId id="338" r:id="rId75"/>
    <p:sldId id="322" r:id="rId76"/>
  </p:sldIdLst>
  <p:sldSz cx="12192000" cy="6858000"/>
  <p:notesSz cx="6791325" cy="987266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39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450" autoAdjust="0"/>
  </p:normalViewPr>
  <p:slideViewPr>
    <p:cSldViewPr>
      <p:cViewPr varScale="1">
        <p:scale>
          <a:sx n="81" d="100"/>
          <a:sy n="81" d="100"/>
        </p:scale>
        <p:origin x="1716" y="90"/>
      </p:cViewPr>
      <p:guideLst>
        <p:guide orient="horz" pos="3339"/>
        <p:guide pos="21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2907" cy="493633"/>
          </a:xfrm>
          <a:prstGeom prst="rect">
            <a:avLst/>
          </a:prstGeom>
        </p:spPr>
        <p:txBody>
          <a:bodyPr vert="horz" lIns="95215" tIns="47607" rIns="95215" bIns="4760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6847" y="1"/>
            <a:ext cx="2942907" cy="493633"/>
          </a:xfrm>
          <a:prstGeom prst="rect">
            <a:avLst/>
          </a:prstGeom>
        </p:spPr>
        <p:txBody>
          <a:bodyPr vert="horz" lIns="95215" tIns="47607" rIns="95215" bIns="47607" rtlCol="0"/>
          <a:lstStyle>
            <a:lvl1pPr algn="r">
              <a:defRPr sz="1200"/>
            </a:lvl1pPr>
          </a:lstStyle>
          <a:p>
            <a:fld id="{C856B422-3907-44EE-A873-73AAB0FE2E5D}" type="datetimeFigureOut">
              <a:rPr lang="de-DE" smtClean="0"/>
              <a:pPr/>
              <a:t>17.01.2020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6363" y="741363"/>
            <a:ext cx="6578600" cy="37004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15" tIns="47607" rIns="95215" bIns="47607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133" y="4689515"/>
            <a:ext cx="5433060" cy="4442698"/>
          </a:xfrm>
          <a:prstGeom prst="rect">
            <a:avLst/>
          </a:prstGeom>
        </p:spPr>
        <p:txBody>
          <a:bodyPr vert="horz" lIns="95215" tIns="47607" rIns="95215" bIns="47607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77317"/>
            <a:ext cx="2942907" cy="493633"/>
          </a:xfrm>
          <a:prstGeom prst="rect">
            <a:avLst/>
          </a:prstGeom>
        </p:spPr>
        <p:txBody>
          <a:bodyPr vert="horz" lIns="95215" tIns="47607" rIns="95215" bIns="4760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6847" y="9377317"/>
            <a:ext cx="2942907" cy="493633"/>
          </a:xfrm>
          <a:prstGeom prst="rect">
            <a:avLst/>
          </a:prstGeom>
        </p:spPr>
        <p:txBody>
          <a:bodyPr vert="horz" lIns="95215" tIns="47607" rIns="95215" bIns="47607" rtlCol="0" anchor="b"/>
          <a:lstStyle>
            <a:lvl1pPr algn="r">
              <a:defRPr sz="1200"/>
            </a:lvl1pPr>
          </a:lstStyle>
          <a:p>
            <a:fld id="{B1BFE697-DE39-499E-9FF3-667D7ABEB1A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4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Bonus </a:t>
            </a:r>
            <a:r>
              <a:rPr lang="de-DE" dirty="0" err="1" smtClean="0"/>
              <a:t>question</a:t>
            </a:r>
            <a:r>
              <a:rPr lang="de-DE" dirty="0" smtClean="0"/>
              <a:t>: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scale</a:t>
            </a:r>
            <a:r>
              <a:rPr lang="de-DE" baseline="0" dirty="0" smtClean="0"/>
              <a:t> type?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descriptive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measures</a:t>
            </a:r>
            <a:r>
              <a:rPr lang="de-DE" baseline="0" dirty="0" smtClean="0"/>
              <a:t>?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significance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FE697-DE39-499E-9FF3-667D7ABEB1A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39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363" y="741363"/>
            <a:ext cx="6578600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aseline="0" dirty="0" err="1" smtClean="0"/>
              <a:t>überleitung</a:t>
            </a:r>
            <a:r>
              <a:rPr lang="de-DE" baseline="0" dirty="0" smtClean="0"/>
              <a:t> zur nächste Folie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633B7-1810-6044-8E43-507A21445DFB}" type="slidenum">
              <a:rPr lang="de-DE" smtClean="0"/>
              <a:pPr/>
              <a:t>41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363" y="741363"/>
            <a:ext cx="6578600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bessere </a:t>
            </a:r>
            <a:r>
              <a:rPr lang="de-DE" dirty="0" err="1" smtClean="0"/>
              <a:t>überschrift/kategore</a:t>
            </a: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633B7-1810-6044-8E43-507A21445DFB}" type="slidenum">
              <a:rPr lang="de-DE" smtClean="0"/>
              <a:pPr/>
              <a:t>42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363" y="741363"/>
            <a:ext cx="6578600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Experimentdesign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633B7-1810-6044-8E43-507A21445DFB}" type="slidenum">
              <a:rPr lang="de-DE" smtClean="0"/>
              <a:pPr/>
              <a:t>44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So, this is one part of the framework</a:t>
            </a:r>
          </a:p>
          <a:p>
            <a:r>
              <a:rPr lang="en-US" smtClean="0"/>
              <a:t>Researchers can apply these</a:t>
            </a:r>
            <a:r>
              <a:rPr lang="en-US" baseline="0" smtClean="0"/>
              <a:t> questions (also with additional control questions) and get a value of programming experience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71880-FD49-480D-9AF9-D25CA8CAE50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45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So,</a:t>
            </a:r>
            <a:r>
              <a:rPr lang="en-US" baseline="0" smtClean="0"/>
              <a:t> how well do both questions measure programming experience?</a:t>
            </a:r>
          </a:p>
          <a:p>
            <a:endParaRPr lang="en-US" baseline="0" smtClean="0"/>
          </a:p>
          <a:p>
            <a:r>
              <a:rPr lang="en-US" baseline="0" smtClean="0"/>
              <a:t>To evaluate that, we consulted data of our previous experiments. Most often had graduate students (or bachelor students in their later studies).</a:t>
            </a:r>
          </a:p>
          <a:p>
            <a:r>
              <a:rPr lang="en-US" baseline="0" smtClean="0"/>
              <a:t>Since graduate students should have more programming experience than undergraduate students, and assuming that both questions measure programming experience, we should observe a significant difference between both studies.</a:t>
            </a:r>
          </a:p>
          <a:p>
            <a:endParaRPr lang="en-US" baseline="0" smtClean="0"/>
          </a:p>
          <a:p>
            <a:r>
              <a:rPr lang="en-US" baseline="0" smtClean="0"/>
              <a:t>Average experience of graduate students:</a:t>
            </a:r>
          </a:p>
          <a:p>
            <a:pPr defTabSz="882213">
              <a:defRPr/>
            </a:pPr>
            <a:r>
              <a:rPr lang="en-US" baseline="0" smtClean="0"/>
              <a:t>Average experience of undergraduate students:</a:t>
            </a:r>
          </a:p>
          <a:p>
            <a:pPr defTabSz="882213">
              <a:defRPr/>
            </a:pPr>
            <a:endParaRPr lang="en-US" baseline="0" smtClean="0"/>
          </a:p>
          <a:p>
            <a:pPr defTabSz="882213">
              <a:defRPr/>
            </a:pPr>
            <a:r>
              <a:rPr lang="en-US" baseline="0" smtClean="0"/>
              <a:t>Thus, both questions can differentiate between experience level of graduate and undergraduate students.</a:t>
            </a:r>
          </a:p>
          <a:p>
            <a:pPr defTabSz="882213">
              <a:defRPr/>
            </a:pPr>
            <a:endParaRPr lang="en-US" baseline="0" smtClean="0"/>
          </a:p>
          <a:p>
            <a:pPr defTabSz="882213">
              <a:defRPr/>
            </a:pPr>
            <a:r>
              <a:rPr lang="en-US" baseline="0" smtClean="0"/>
              <a:t>Careful recommendation to use both questions as programming-experience indicator. Of course, further research is necessary.</a:t>
            </a:r>
          </a:p>
          <a:p>
            <a:pPr defTabSz="882213">
              <a:defRPr/>
            </a:pPr>
            <a:r>
              <a:rPr lang="en-US" baseline="0" smtClean="0"/>
              <a:t>These questions can be supplied with control questions, such as experience with Prolog as example of one logical programming language</a:t>
            </a:r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71880-FD49-480D-9AF9-D25CA8CAE50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56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0c83af7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0c83af7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Gemeinsamkeit: viel Kommunikation, auch eine “Art Struktur”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Unterschiede: nur Kommunikation per Mail, deutlich mehr Entwickler, stark heterogene Entwickler (Erfahrung, Arbeitszeit am Projekt, Anzahl von Commits)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Starker Kontrast überraschend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8903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3" y="20959"/>
            <a:ext cx="12185790" cy="6872555"/>
          </a:xfrm>
          <a:prstGeom prst="rect">
            <a:avLst/>
          </a:prstGeom>
        </p:spPr>
      </p:pic>
      <p:sp>
        <p:nvSpPr>
          <p:cNvPr id="12" name="Rechteck 6"/>
          <p:cNvSpPr/>
          <p:nvPr userDrawn="1"/>
        </p:nvSpPr>
        <p:spPr>
          <a:xfrm>
            <a:off x="1919536" y="127380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 err="1" smtClean="0">
                <a:solidFill>
                  <a:srgbClr val="AB9DDB"/>
                </a:solidFill>
              </a:rPr>
              <a:t>Empirical</a:t>
            </a:r>
            <a:r>
              <a:rPr lang="de-DE" sz="1100" dirty="0" smtClean="0">
                <a:solidFill>
                  <a:srgbClr val="AB9DDB"/>
                </a:solidFill>
              </a:rPr>
              <a:t> Software Engineering</a:t>
            </a:r>
            <a:r>
              <a:rPr lang="de-DE" sz="1100" baseline="0" dirty="0" smtClean="0">
                <a:solidFill>
                  <a:srgbClr val="AB9DDB"/>
                </a:solidFill>
              </a:rPr>
              <a:t> </a:t>
            </a:r>
            <a:r>
              <a:rPr lang="de-DE" sz="1100" baseline="0" dirty="0">
                <a:solidFill>
                  <a:srgbClr val="AB9DDB"/>
                </a:solidFill>
              </a:rPr>
              <a:t>– Prof. Dr.-Ing. </a:t>
            </a:r>
            <a:r>
              <a:rPr lang="de-DE" sz="110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aseline="0" dirty="0">
                <a:solidFill>
                  <a:srgbClr val="AB9DDB"/>
                </a:solidFill>
              </a:rPr>
              <a:t>Siegmund</a:t>
            </a:r>
            <a:endParaRPr lang="de-DE" sz="1100" dirty="0">
              <a:solidFill>
                <a:srgbClr val="AB9DDB"/>
              </a:solidFill>
            </a:endParaRP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1631504" y="912813"/>
            <a:ext cx="10513168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 smtClean="0"/>
              <a:t>Software Engineering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Programming</a:t>
            </a:r>
            <a:r>
              <a:rPr lang="de-DE" dirty="0" smtClean="0"/>
              <a:t> Basics</a:t>
            </a:r>
            <a:endParaRPr lang="de-DE" dirty="0"/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0"/>
            <a:ext cx="1440160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17.01.2020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0"/>
            <a:ext cx="1008112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rgbClr val="AB9DDB"/>
                </a:solidFill>
              </a:defRPr>
            </a:lvl1pPr>
            <a:lvl2pPr marL="457200" indent="0">
              <a:buNone/>
              <a:defRPr sz="2400">
                <a:solidFill>
                  <a:srgbClr val="AB9DDB"/>
                </a:solidFill>
              </a:defRPr>
            </a:lvl2pPr>
            <a:lvl3pPr marL="914400" indent="0">
              <a:buNone/>
              <a:defRPr sz="2000">
                <a:solidFill>
                  <a:srgbClr val="AB9DDB"/>
                </a:solidFill>
              </a:defRPr>
            </a:lvl3pPr>
            <a:lvl4pPr marL="1371600" indent="0">
              <a:buNone/>
              <a:defRPr sz="1800">
                <a:solidFill>
                  <a:srgbClr val="AB9DDB"/>
                </a:solidFill>
              </a:defRPr>
            </a:lvl4pPr>
            <a:lvl5pPr marL="1828800" indent="0">
              <a:buNone/>
              <a:defRPr sz="1800">
                <a:solidFill>
                  <a:srgbClr val="AB9DDB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23482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857477" y="6356351"/>
            <a:ext cx="1333509" cy="365125"/>
          </a:xfrm>
        </p:spPr>
        <p:txBody>
          <a:bodyPr/>
          <a:lstStyle/>
          <a:p>
            <a:fld id="{50A78792-2531-4474-A0C0-A2C8381BBE25}" type="datetime1">
              <a:rPr lang="de-DE" smtClean="0"/>
              <a:pPr/>
              <a:t>17.01.2020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286238" y="6356351"/>
            <a:ext cx="5048285" cy="365125"/>
          </a:xfrm>
        </p:spPr>
        <p:txBody>
          <a:bodyPr/>
          <a:lstStyle/>
          <a:p>
            <a:r>
              <a:rPr lang="de-DE" smtClean="0"/>
              <a:t>Siegmund et al.                            Understanding Programmers' Brains with fMRI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77531" y="6356351"/>
            <a:ext cx="1104869" cy="365125"/>
          </a:xfrm>
        </p:spPr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0" y="6267840"/>
            <a:ext cx="12192000" cy="158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371" y="6343706"/>
            <a:ext cx="1553983" cy="39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82000"/>
          </a:blip>
          <a:stretch>
            <a:fillRect/>
          </a:stretch>
        </p:blipFill>
        <p:spPr bwMode="auto">
          <a:xfrm>
            <a:off x="7905763" y="2285993"/>
            <a:ext cx="4127500" cy="3095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2242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el und Inhalt">
    <p:bg>
      <p:bgPr>
        <a:solidFill>
          <a:srgbClr val="D9D5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857477" y="6356351"/>
            <a:ext cx="1333509" cy="365125"/>
          </a:xfrm>
        </p:spPr>
        <p:txBody>
          <a:bodyPr/>
          <a:lstStyle/>
          <a:p>
            <a:fld id="{966F1707-C9EF-406C-BEA4-A8772732FE19}" type="datetime1">
              <a:rPr lang="de-DE" smtClean="0"/>
              <a:pPr/>
              <a:t>17.01.2020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286238" y="6356351"/>
            <a:ext cx="5048285" cy="365125"/>
          </a:xfrm>
        </p:spPr>
        <p:txBody>
          <a:bodyPr/>
          <a:lstStyle/>
          <a:p>
            <a:r>
              <a:rPr lang="de-DE" smtClean="0"/>
              <a:t>Siegmund et al.                            Understanding Programmers' Brains with fMRI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77531" y="6356351"/>
            <a:ext cx="1104869" cy="365125"/>
          </a:xfrm>
        </p:spPr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0" y="6267840"/>
            <a:ext cx="12192000" cy="158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371" y="6343706"/>
            <a:ext cx="1553983" cy="39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98448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615518" y="285728"/>
            <a:ext cx="10972801" cy="1143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smtClean="0">
                <a:ln>
                  <a:noFill/>
                </a:ln>
                <a:solidFill>
                  <a:schemeClr val="tx1"/>
                </a:solidFill>
              </a:rPr>
              <a:t>Lernziele</a:t>
            </a:r>
            <a:endParaRPr lang="en-US" sz="4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857477" y="6356351"/>
            <a:ext cx="1333509" cy="365125"/>
          </a:xfrm>
        </p:spPr>
        <p:txBody>
          <a:bodyPr/>
          <a:lstStyle/>
          <a:p>
            <a:fld id="{44C87097-FEC3-472A-ABCC-61E517642E41}" type="datetime1">
              <a:rPr lang="de-DE" smtClean="0"/>
              <a:pPr/>
              <a:t>17.01.2020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286238" y="6356351"/>
            <a:ext cx="5048285" cy="365125"/>
          </a:xfrm>
        </p:spPr>
        <p:txBody>
          <a:bodyPr/>
          <a:lstStyle/>
          <a:p>
            <a:r>
              <a:rPr lang="de-DE" smtClean="0"/>
              <a:t>Siegmund et al.                            Understanding Programmers' Brains with fMRI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77531" y="6356351"/>
            <a:ext cx="1104869" cy="365125"/>
          </a:xfrm>
        </p:spPr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4099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712" y="6322114"/>
            <a:ext cx="2095515" cy="535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Gerade Verbindung 9"/>
          <p:cNvCxnSpPr/>
          <p:nvPr userDrawn="1"/>
        </p:nvCxnSpPr>
        <p:spPr>
          <a:xfrm>
            <a:off x="0" y="6267840"/>
            <a:ext cx="12192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82000"/>
          </a:blip>
          <a:stretch>
            <a:fillRect/>
          </a:stretch>
        </p:blipFill>
        <p:spPr bwMode="auto">
          <a:xfrm>
            <a:off x="7905763" y="2285993"/>
            <a:ext cx="4127500" cy="3095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2550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4071942"/>
            <a:ext cx="12192000" cy="2786058"/>
          </a:xfrm>
          <a:prstGeom prst="rect">
            <a:avLst/>
          </a:prstGeom>
          <a:solidFill>
            <a:srgbClr val="016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65F61-B871-49E3-B29B-993301D5507B}" type="datetime1">
              <a:rPr lang="de-DE" smtClean="0"/>
              <a:pPr/>
              <a:t>17.01.2020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Grafik 7" descr="logoFINEnglish.e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0459" y="142852"/>
            <a:ext cx="11819141" cy="1455008"/>
          </a:xfrm>
          <a:prstGeom prst="rect">
            <a:avLst/>
          </a:prstGeom>
        </p:spPr>
      </p:pic>
      <p:sp>
        <p:nvSpPr>
          <p:cNvPr id="9" name="Rechteck 8"/>
          <p:cNvSpPr/>
          <p:nvPr userDrawn="1"/>
        </p:nvSpPr>
        <p:spPr>
          <a:xfrm>
            <a:off x="8286765" y="500042"/>
            <a:ext cx="3905235" cy="785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4071942"/>
            <a:ext cx="12192000" cy="2786058"/>
          </a:xfrm>
          <a:prstGeom prst="rect">
            <a:avLst/>
          </a:prstGeom>
          <a:solidFill>
            <a:srgbClr val="016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3C7C-16D5-4F60-B48E-73AD8B3860E9}" type="datetime1">
              <a:rPr lang="de-DE" smtClean="0"/>
              <a:pPr/>
              <a:t>17.01.2020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Lernziele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857477" y="6356351"/>
            <a:ext cx="1333509" cy="365125"/>
          </a:xfrm>
        </p:spPr>
        <p:txBody>
          <a:bodyPr/>
          <a:lstStyle/>
          <a:p>
            <a:fld id="{73E34D82-0F04-4849-B22A-23DF347BB416}" type="datetime1">
              <a:rPr lang="de-DE" smtClean="0"/>
              <a:pPr/>
              <a:t>17.01.2020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286238" y="6356351"/>
            <a:ext cx="5048285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77531" y="6356351"/>
            <a:ext cx="1104869" cy="365125"/>
          </a:xfrm>
        </p:spPr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4099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712" y="6322114"/>
            <a:ext cx="2095515" cy="535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Gerade Verbindung 9"/>
          <p:cNvCxnSpPr/>
          <p:nvPr userDrawn="1"/>
        </p:nvCxnSpPr>
        <p:spPr>
          <a:xfrm>
            <a:off x="0" y="6267840"/>
            <a:ext cx="12192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82000"/>
          </a:blip>
          <a:stretch>
            <a:fillRect/>
          </a:stretch>
        </p:blipFill>
        <p:spPr bwMode="auto">
          <a:xfrm>
            <a:off x="7905763" y="2285993"/>
            <a:ext cx="412750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857477" y="6356351"/>
            <a:ext cx="1333509" cy="365125"/>
          </a:xfrm>
        </p:spPr>
        <p:txBody>
          <a:bodyPr/>
          <a:lstStyle/>
          <a:p>
            <a:fld id="{FC45F9FA-5B09-47C5-BAC6-F4BCE90E2307}" type="datetime1">
              <a:rPr lang="de-DE" smtClean="0"/>
              <a:pPr/>
              <a:t>17.01.2020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286238" y="6356351"/>
            <a:ext cx="5048285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77531" y="6356351"/>
            <a:ext cx="1104869" cy="365125"/>
          </a:xfrm>
        </p:spPr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4099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712" y="6322114"/>
            <a:ext cx="2095515" cy="535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Gerade Verbindung 9"/>
          <p:cNvCxnSpPr/>
          <p:nvPr userDrawn="1"/>
        </p:nvCxnSpPr>
        <p:spPr>
          <a:xfrm>
            <a:off x="0" y="6267840"/>
            <a:ext cx="12192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bg>
      <p:bgPr>
        <a:solidFill>
          <a:srgbClr val="D9D5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857477" y="6356351"/>
            <a:ext cx="1333509" cy="365125"/>
          </a:xfrm>
        </p:spPr>
        <p:txBody>
          <a:bodyPr/>
          <a:lstStyle/>
          <a:p>
            <a:fld id="{7F82B6D9-094A-4CDE-A2B3-C2CFDC6D35BE}" type="datetime1">
              <a:rPr lang="de-DE" smtClean="0"/>
              <a:pPr/>
              <a:t>17.01.2020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286238" y="6356351"/>
            <a:ext cx="5048285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77531" y="6356351"/>
            <a:ext cx="1104869" cy="365125"/>
          </a:xfrm>
        </p:spPr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4099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712" y="6322114"/>
            <a:ext cx="2095515" cy="535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Gerade Verbindung 9"/>
          <p:cNvCxnSpPr/>
          <p:nvPr userDrawn="1"/>
        </p:nvCxnSpPr>
        <p:spPr>
          <a:xfrm>
            <a:off x="0" y="6267840"/>
            <a:ext cx="12192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8B5E-276D-4756-B7BA-802E6EDA6E6D}" type="datetime1">
              <a:rPr lang="de-DE" smtClean="0"/>
              <a:pPr/>
              <a:t>17.01.2020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B53E7-9E23-42E4-A6B9-BDB64C2BF42A}" type="datetime1">
              <a:rPr lang="de-DE" smtClean="0"/>
              <a:pPr/>
              <a:t>17.01.2020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3" y="20959"/>
            <a:ext cx="12185790" cy="6872555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631504" y="912813"/>
            <a:ext cx="10513168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0"/>
            <a:ext cx="1440160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17.01.2020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0"/>
            <a:ext cx="1008112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0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 err="1" smtClean="0">
                <a:solidFill>
                  <a:srgbClr val="AB9DDB"/>
                </a:solidFill>
              </a:rPr>
              <a:t>Empirical</a:t>
            </a:r>
            <a:r>
              <a:rPr lang="de-DE" sz="1100" dirty="0" smtClean="0">
                <a:solidFill>
                  <a:srgbClr val="AB9DDB"/>
                </a:solidFill>
              </a:rPr>
              <a:t> Software Engineering</a:t>
            </a:r>
            <a:r>
              <a:rPr lang="de-DE" sz="1100" baseline="0" dirty="0" smtClean="0">
                <a:solidFill>
                  <a:srgbClr val="AB9DDB"/>
                </a:solidFill>
              </a:rPr>
              <a:t> </a:t>
            </a:r>
            <a:r>
              <a:rPr lang="de-DE" sz="1100" baseline="0" dirty="0">
                <a:solidFill>
                  <a:srgbClr val="AB9DDB"/>
                </a:solidFill>
              </a:rPr>
              <a:t>– Prof. Dr.-Ing. </a:t>
            </a:r>
            <a:r>
              <a:rPr lang="de-DE" sz="110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aseline="0" dirty="0">
                <a:solidFill>
                  <a:srgbClr val="AB9DDB"/>
                </a:solidFill>
              </a:rPr>
              <a:t>Siegmund</a:t>
            </a:r>
            <a:endParaRPr lang="de-DE" sz="1100" dirty="0">
              <a:solidFill>
                <a:srgbClr val="AB9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32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7773-0770-4100-9A8D-AD9756A1C006}" type="datetime1">
              <a:rPr lang="de-DE" smtClean="0"/>
              <a:pPr/>
              <a:t>17.01.2020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2AF7D-AA40-4EBB-A04B-9E20A0CA9A4A}" type="datetime1">
              <a:rPr lang="de-DE" smtClean="0"/>
              <a:pPr/>
              <a:t>17.01.2020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0817C-5400-4CE4-9181-6E1390BE9B67}" type="datetime1">
              <a:rPr lang="de-DE" smtClean="0"/>
              <a:pPr/>
              <a:t>17.01.2020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45007-9B63-438D-A1FC-19B96D6E514D}" type="datetime1">
              <a:rPr lang="de-DE" smtClean="0"/>
              <a:pPr/>
              <a:t>17.01.2020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F37B-BAD2-42F9-B5C4-FA7213AC0AEF}" type="datetime1">
              <a:rPr lang="de-DE" smtClean="0"/>
              <a:pPr/>
              <a:t>17.01.2020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DD867-038E-4599-AF6A-9C66919EF6B9}" type="datetime1">
              <a:rPr lang="de-DE" smtClean="0"/>
              <a:pPr/>
              <a:t>17.01.2020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A961-5EA6-4636-973D-C6260D966FA5}" type="datetime1">
              <a:rPr lang="de-DE" smtClean="0"/>
              <a:pPr/>
              <a:t>17.01.2020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9559D-1F60-49B2-B1D4-1556F2C2D5AC}" type="datetime1">
              <a:rPr lang="de-DE" smtClean="0"/>
              <a:pPr/>
              <a:t>17.01.2020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1416051" y="-100013"/>
            <a:ext cx="9251949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srgbClr val="AB9DDB"/>
              </a:solidFill>
            </a:endParaRP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631504" y="1930325"/>
            <a:ext cx="9145016" cy="1143000"/>
          </a:xfrm>
        </p:spPr>
        <p:txBody>
          <a:bodyPr>
            <a:noAutofit/>
          </a:bodyPr>
          <a:lstStyle>
            <a:lvl1pPr algn="l">
              <a:defRPr sz="4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0"/>
            <a:ext cx="1440160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17.01.2020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0"/>
            <a:ext cx="1008112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7474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3" y="20959"/>
            <a:ext cx="12185790" cy="687255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82000"/>
          </a:blip>
          <a:stretch>
            <a:fillRect/>
          </a:stretch>
        </p:blipFill>
        <p:spPr bwMode="auto">
          <a:xfrm>
            <a:off x="8693408" y="3573016"/>
            <a:ext cx="3095625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631504" y="912813"/>
            <a:ext cx="10513168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0"/>
            <a:ext cx="1440160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17.01.2020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0"/>
            <a:ext cx="1008112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0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 err="1" smtClean="0">
                <a:solidFill>
                  <a:srgbClr val="AB9DDB"/>
                </a:solidFill>
              </a:rPr>
              <a:t>Empirical</a:t>
            </a:r>
            <a:r>
              <a:rPr lang="de-DE" sz="1100" dirty="0" smtClean="0">
                <a:solidFill>
                  <a:srgbClr val="AB9DDB"/>
                </a:solidFill>
              </a:rPr>
              <a:t> Software Engineering</a:t>
            </a:r>
            <a:r>
              <a:rPr lang="de-DE" sz="1100" baseline="0" dirty="0" smtClean="0">
                <a:solidFill>
                  <a:srgbClr val="AB9DDB"/>
                </a:solidFill>
              </a:rPr>
              <a:t> </a:t>
            </a:r>
            <a:r>
              <a:rPr lang="de-DE" sz="1100" baseline="0" dirty="0">
                <a:solidFill>
                  <a:srgbClr val="AB9DDB"/>
                </a:solidFill>
              </a:rPr>
              <a:t>– Prof. Dr.-Ing. </a:t>
            </a:r>
            <a:r>
              <a:rPr lang="de-DE" sz="110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aseline="0" dirty="0">
                <a:solidFill>
                  <a:srgbClr val="AB9DDB"/>
                </a:solidFill>
              </a:rPr>
              <a:t>Siegmund</a:t>
            </a:r>
            <a:endParaRPr lang="de-DE" sz="1100" dirty="0">
              <a:solidFill>
                <a:srgbClr val="AB9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840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4" y="-1"/>
            <a:ext cx="12202583" cy="6882025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631504" y="912813"/>
            <a:ext cx="10513168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 hasCustomPrompt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</a:t>
            </a:r>
            <a:r>
              <a:rPr lang="de-DE" dirty="0" err="1" smtClean="0"/>
              <a:t>Ebenepain</a:t>
            </a:r>
            <a:endParaRPr lang="de-DE" dirty="0"/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0"/>
            <a:ext cx="1440160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17.01.2020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0"/>
            <a:ext cx="1008112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0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 err="1" smtClean="0">
                <a:solidFill>
                  <a:srgbClr val="AB9DDB"/>
                </a:solidFill>
              </a:rPr>
              <a:t>Empirical</a:t>
            </a:r>
            <a:r>
              <a:rPr lang="de-DE" sz="1100" dirty="0" smtClean="0">
                <a:solidFill>
                  <a:srgbClr val="AB9DDB"/>
                </a:solidFill>
              </a:rPr>
              <a:t> Software Engineering</a:t>
            </a:r>
            <a:r>
              <a:rPr lang="de-DE" sz="1100" baseline="0" dirty="0" smtClean="0">
                <a:solidFill>
                  <a:srgbClr val="AB9DDB"/>
                </a:solidFill>
              </a:rPr>
              <a:t> </a:t>
            </a:r>
            <a:r>
              <a:rPr lang="de-DE" sz="1100" baseline="0" dirty="0">
                <a:solidFill>
                  <a:srgbClr val="AB9DDB"/>
                </a:solidFill>
              </a:rPr>
              <a:t>– Prof. Dr.-Ing. </a:t>
            </a:r>
            <a:r>
              <a:rPr lang="de-DE" sz="110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aseline="0" dirty="0">
                <a:solidFill>
                  <a:srgbClr val="AB9DDB"/>
                </a:solidFill>
              </a:rPr>
              <a:t>Siegmund</a:t>
            </a:r>
            <a:endParaRPr lang="de-DE" sz="1100" dirty="0">
              <a:solidFill>
                <a:srgbClr val="AB9DDB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4472" y="5348477"/>
            <a:ext cx="1342214" cy="11418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864907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4" y="-1"/>
            <a:ext cx="12202583" cy="6882025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631504" y="912813"/>
            <a:ext cx="10513168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 hasCustomPrompt="1"/>
          </p:nvPr>
        </p:nvSpPr>
        <p:spPr>
          <a:xfrm>
            <a:off x="1631504" y="2132856"/>
            <a:ext cx="10513168" cy="4594820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</a:t>
            </a:r>
            <a:r>
              <a:rPr lang="de-DE" dirty="0" err="1" smtClean="0"/>
              <a:t>Ebenepain</a:t>
            </a:r>
            <a:endParaRPr lang="de-DE" dirty="0"/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79376" y="127380"/>
            <a:ext cx="1440160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EDADABC9-4EE1-45E1-852B-EA5A9680C135}" type="datetime1">
              <a:rPr lang="de-DE" smtClean="0"/>
              <a:pPr>
                <a:defRPr/>
              </a:pPr>
              <a:t>17.01.2020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76520" y="127380"/>
            <a:ext cx="1008112" cy="277283"/>
          </a:xfrm>
        </p:spPr>
        <p:txBody>
          <a:bodyPr/>
          <a:lstStyle>
            <a:lvl1pPr>
              <a:defRPr>
                <a:solidFill>
                  <a:srgbClr val="AB9DDB"/>
                </a:solidFill>
              </a:defRPr>
            </a:lvl1pPr>
          </a:lstStyle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hteck 6"/>
          <p:cNvSpPr/>
          <p:nvPr userDrawn="1"/>
        </p:nvSpPr>
        <p:spPr>
          <a:xfrm>
            <a:off x="1919536" y="127380"/>
            <a:ext cx="8460200" cy="27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 err="1" smtClean="0">
                <a:solidFill>
                  <a:srgbClr val="AB9DDB"/>
                </a:solidFill>
              </a:rPr>
              <a:t>Empirical</a:t>
            </a:r>
            <a:r>
              <a:rPr lang="de-DE" sz="1100" dirty="0" smtClean="0">
                <a:solidFill>
                  <a:srgbClr val="AB9DDB"/>
                </a:solidFill>
              </a:rPr>
              <a:t> Software Engineering</a:t>
            </a:r>
            <a:r>
              <a:rPr lang="de-DE" sz="1100" baseline="0" dirty="0" smtClean="0">
                <a:solidFill>
                  <a:srgbClr val="AB9DDB"/>
                </a:solidFill>
              </a:rPr>
              <a:t> </a:t>
            </a:r>
            <a:r>
              <a:rPr lang="de-DE" sz="1100" baseline="0" dirty="0">
                <a:solidFill>
                  <a:srgbClr val="AB9DDB"/>
                </a:solidFill>
              </a:rPr>
              <a:t>– Prof. Dr.-Ing. </a:t>
            </a:r>
            <a:r>
              <a:rPr lang="de-DE" sz="1100" baseline="0" dirty="0" smtClean="0">
                <a:solidFill>
                  <a:srgbClr val="AB9DDB"/>
                </a:solidFill>
              </a:rPr>
              <a:t>Janet </a:t>
            </a:r>
            <a:r>
              <a:rPr lang="de-DE" sz="1100" baseline="0" dirty="0">
                <a:solidFill>
                  <a:srgbClr val="AB9DDB"/>
                </a:solidFill>
              </a:rPr>
              <a:t>Siegmund</a:t>
            </a:r>
            <a:endParaRPr lang="de-DE" sz="1100" dirty="0">
              <a:solidFill>
                <a:srgbClr val="AB9DDB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0496" y="4725144"/>
            <a:ext cx="9048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4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1ADF7-3042-4773-9950-6C5AF01EFF12}" type="datetime1">
              <a:rPr lang="de-DE" smtClean="0"/>
              <a:pPr/>
              <a:t>17.01.2020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4071942"/>
            <a:ext cx="12192000" cy="2786058"/>
          </a:xfrm>
          <a:prstGeom prst="rect">
            <a:avLst/>
          </a:prstGeom>
          <a:solidFill>
            <a:srgbClr val="F292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4071942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BCC276E-76C6-4264-ADA8-430C1E9AE626}" type="datetime1">
              <a:rPr lang="de-DE" smtClean="0"/>
              <a:pPr/>
              <a:t>17.01.2020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Siegmund et al.                            Understanding Programmers' Brains with fMRI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Rechteck 8"/>
          <p:cNvSpPr/>
          <p:nvPr userDrawn="1"/>
        </p:nvSpPr>
        <p:spPr>
          <a:xfrm>
            <a:off x="8286765" y="428604"/>
            <a:ext cx="3524275" cy="1000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2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73485" y="228600"/>
            <a:ext cx="3498849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22561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255574" y="6356351"/>
            <a:ext cx="1333509" cy="365125"/>
          </a:xfrm>
        </p:spPr>
        <p:txBody>
          <a:bodyPr/>
          <a:lstStyle/>
          <a:p>
            <a:fld id="{D7E08395-A5A9-411D-A3D3-851CF9301FD9}" type="datetime1">
              <a:rPr lang="de-DE" smtClean="0"/>
              <a:pPr/>
              <a:t>17.01.2020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255574" y="6356351"/>
            <a:ext cx="7078949" cy="365125"/>
          </a:xfrm>
        </p:spPr>
        <p:txBody>
          <a:bodyPr/>
          <a:lstStyle/>
          <a:p>
            <a:r>
              <a:rPr lang="de-DE" smtClean="0"/>
              <a:t>Siegmund et al.                            Understanding Programmers' Brains with fMRI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77531" y="6356351"/>
            <a:ext cx="1104869" cy="365125"/>
          </a:xfrm>
        </p:spPr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0" y="6267840"/>
            <a:ext cx="12192000" cy="15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371" y="6343706"/>
            <a:ext cx="1553983" cy="39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6848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FE844-AAB9-4EBE-BE4B-C9251C9880D8}" type="datetime1">
              <a:rPr lang="de-DE" smtClean="0"/>
              <a:pPr/>
              <a:t>17.01.2020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49" r:id="rId7"/>
    <p:sldLayoutId id="2147483665" r:id="rId8"/>
    <p:sldLayoutId id="2147483666" r:id="rId9"/>
    <p:sldLayoutId id="2147483667" r:id="rId10"/>
    <p:sldLayoutId id="2147483669" r:id="rId11"/>
    <p:sldLayoutId id="2147483668" r:id="rId12"/>
    <p:sldLayoutId id="2147483660" r:id="rId13"/>
    <p:sldLayoutId id="2147483661" r:id="rId14"/>
    <p:sldLayoutId id="2147483664" r:id="rId15"/>
    <p:sldLayoutId id="2147483662" r:id="rId16"/>
    <p:sldLayoutId id="2147483663" r:id="rId17"/>
    <p:sldLayoutId id="2147483650" r:id="rId18"/>
    <p:sldLayoutId id="2147483651" r:id="rId19"/>
    <p:sldLayoutId id="2147483652" r:id="rId20"/>
    <p:sldLayoutId id="2147483653" r:id="rId21"/>
    <p:sldLayoutId id="2147483654" r:id="rId22"/>
    <p:sldLayoutId id="2147483655" r:id="rId23"/>
    <p:sldLayoutId id="2147483656" r:id="rId24"/>
    <p:sldLayoutId id="2147483657" r:id="rId25"/>
    <p:sldLayoutId id="2147483658" r:id="rId26"/>
    <p:sldLayoutId id="2147483659" r:id="rId2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jpe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3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5" Type="http://schemas.openxmlformats.org/officeDocument/2006/relationships/image" Target="../media/image3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png"/><Relationship Id="rId1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rtutorialseries.blogspot.de/" TargetMode="Externa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gepub.com/upm-data/43454_10.pdf" TargetMode="External"/><Relationship Id="rId2" Type="http://schemas.openxmlformats.org/officeDocument/2006/relationships/hyperlink" Target="http://www.interaction-design.org/encyclopedia/card_sorting.html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Methods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11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R: </a:t>
            </a:r>
            <a:r>
              <a:rPr lang="de-DE" dirty="0" smtClean="0"/>
              <a:t>Mann-Whitney-U Test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3284985"/>
            <a:ext cx="6768752" cy="1541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388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R: Chi^2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http://ww2.coastal.edu/kingw/statistics/R-tutorials/independ.html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2869976"/>
            <a:ext cx="7360974" cy="293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608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R: </a:t>
            </a:r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2449539"/>
            <a:ext cx="6657189" cy="25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899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R: </a:t>
            </a:r>
            <a:r>
              <a:rPr lang="de-DE" dirty="0" err="1" smtClean="0"/>
              <a:t>Correlation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2204864"/>
            <a:ext cx="4742151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78" y="1951906"/>
            <a:ext cx="3533571" cy="288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189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Interviews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1026" name="Picture 2" descr="用户访谈的五点小结 - 知乎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4797152"/>
            <a:ext cx="2277715" cy="124271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57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Interviews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standardization</a:t>
            </a:r>
            <a:r>
              <a:rPr lang="de-DE" dirty="0" smtClean="0"/>
              <a:t> (</a:t>
            </a:r>
            <a:r>
              <a:rPr lang="de-DE" dirty="0" err="1" smtClean="0"/>
              <a:t>structured</a:t>
            </a:r>
            <a:r>
              <a:rPr lang="de-DE" dirty="0" smtClean="0"/>
              <a:t>, semi-</a:t>
            </a:r>
            <a:r>
              <a:rPr lang="de-DE" dirty="0" err="1" smtClean="0"/>
              <a:t>structured</a:t>
            </a:r>
            <a:r>
              <a:rPr lang="de-DE" dirty="0" smtClean="0"/>
              <a:t>, </a:t>
            </a:r>
            <a:r>
              <a:rPr lang="de-DE" dirty="0" err="1" smtClean="0"/>
              <a:t>unstructured</a:t>
            </a:r>
            <a:r>
              <a:rPr lang="de-DE" dirty="0" smtClean="0"/>
              <a:t>)</a:t>
            </a:r>
          </a:p>
          <a:p>
            <a:r>
              <a:rPr lang="de-DE" dirty="0" smtClean="0"/>
              <a:t>Authority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interviewer</a:t>
            </a:r>
            <a:r>
              <a:rPr lang="de-DE" dirty="0" smtClean="0"/>
              <a:t> (soft, neutral, </a:t>
            </a:r>
            <a:r>
              <a:rPr lang="de-DE" dirty="0" err="1" smtClean="0"/>
              <a:t>hard</a:t>
            </a:r>
            <a:r>
              <a:rPr lang="de-DE" dirty="0" smtClean="0"/>
              <a:t>)</a:t>
            </a:r>
          </a:p>
          <a:p>
            <a:r>
              <a:rPr lang="de-DE" dirty="0" smtClean="0"/>
              <a:t>Kind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contact</a:t>
            </a:r>
            <a:r>
              <a:rPr lang="de-DE" dirty="0" smtClean="0"/>
              <a:t> (</a:t>
            </a:r>
            <a:r>
              <a:rPr lang="de-DE" dirty="0" err="1" smtClean="0"/>
              <a:t>direct</a:t>
            </a:r>
            <a:r>
              <a:rPr lang="de-DE" dirty="0" smtClean="0"/>
              <a:t>, via </a:t>
            </a:r>
            <a:r>
              <a:rPr lang="de-DE" dirty="0" err="1" smtClean="0"/>
              <a:t>phone</a:t>
            </a:r>
            <a:r>
              <a:rPr lang="de-DE" dirty="0" smtClean="0"/>
              <a:t>, via mail)</a:t>
            </a:r>
          </a:p>
          <a:p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interviewed</a:t>
            </a:r>
            <a:r>
              <a:rPr lang="de-DE" dirty="0" smtClean="0"/>
              <a:t> </a:t>
            </a:r>
            <a:r>
              <a:rPr lang="de-DE" dirty="0" err="1" smtClean="0"/>
              <a:t>participants</a:t>
            </a:r>
            <a:r>
              <a:rPr lang="de-DE" dirty="0" smtClean="0"/>
              <a:t> (</a:t>
            </a:r>
            <a:r>
              <a:rPr lang="de-DE" dirty="0" err="1" smtClean="0"/>
              <a:t>single</a:t>
            </a:r>
            <a:r>
              <a:rPr lang="de-DE" dirty="0" smtClean="0"/>
              <a:t> interview, </a:t>
            </a:r>
            <a:r>
              <a:rPr lang="de-DE" dirty="0" err="1" smtClean="0"/>
              <a:t>group</a:t>
            </a:r>
            <a:r>
              <a:rPr lang="de-DE" dirty="0" smtClean="0"/>
              <a:t> interview, </a:t>
            </a:r>
            <a:r>
              <a:rPr lang="de-DE" dirty="0" err="1" smtClean="0"/>
              <a:t>survey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interviewer</a:t>
            </a:r>
            <a:r>
              <a:rPr lang="de-DE" dirty="0" smtClean="0"/>
              <a:t> (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interviewer</a:t>
            </a:r>
            <a:r>
              <a:rPr lang="de-DE" dirty="0" smtClean="0"/>
              <a:t>, </a:t>
            </a:r>
            <a:r>
              <a:rPr lang="de-DE" dirty="0" err="1" smtClean="0"/>
              <a:t>tandem</a:t>
            </a:r>
            <a:r>
              <a:rPr lang="de-DE" dirty="0" smtClean="0"/>
              <a:t>, </a:t>
            </a:r>
            <a:r>
              <a:rPr lang="de-DE" dirty="0" err="1" smtClean="0"/>
              <a:t>hearing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Purpose</a:t>
            </a:r>
            <a:r>
              <a:rPr lang="de-DE" dirty="0" smtClean="0"/>
              <a:t> (e.g.,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gain</a:t>
            </a:r>
            <a:r>
              <a:rPr lang="de-DE" dirty="0" smtClean="0"/>
              <a:t> </a:t>
            </a:r>
            <a:r>
              <a:rPr lang="de-DE" dirty="0" err="1" smtClean="0"/>
              <a:t>knowledge</a:t>
            </a:r>
            <a:r>
              <a:rPr lang="de-DE" dirty="0" smtClean="0"/>
              <a:t> vs. </a:t>
            </a:r>
            <a:r>
              <a:rPr lang="de-DE" dirty="0" err="1" smtClean="0"/>
              <a:t>distributing</a:t>
            </a:r>
            <a:r>
              <a:rPr lang="de-DE" dirty="0" smtClean="0"/>
              <a:t> </a:t>
            </a:r>
            <a:r>
              <a:rPr lang="de-DE" dirty="0" err="1" smtClean="0"/>
              <a:t>knowledge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41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Structured Interviews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Questions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order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clearly</a:t>
            </a:r>
            <a:r>
              <a:rPr lang="de-DE" dirty="0" smtClean="0"/>
              <a:t> </a:t>
            </a:r>
            <a:r>
              <a:rPr lang="de-DE" dirty="0" err="1" smtClean="0"/>
              <a:t>defined</a:t>
            </a:r>
            <a:endParaRPr lang="de-DE" dirty="0" smtClean="0"/>
          </a:p>
          <a:p>
            <a:r>
              <a:rPr lang="de-DE" dirty="0" err="1" smtClean="0"/>
              <a:t>Mostly</a:t>
            </a:r>
            <a:r>
              <a:rPr lang="de-DE" dirty="0" smtClean="0"/>
              <a:t> </a:t>
            </a:r>
            <a:r>
              <a:rPr lang="de-DE" dirty="0" err="1" smtClean="0"/>
              <a:t>closed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endParaRPr lang="de-DE" dirty="0" smtClean="0"/>
          </a:p>
          <a:p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answers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prepared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marked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well-</a:t>
            </a:r>
            <a:r>
              <a:rPr lang="de-DE" dirty="0" err="1" smtClean="0"/>
              <a:t>known</a:t>
            </a:r>
            <a:r>
              <a:rPr lang="de-DE" dirty="0" smtClean="0"/>
              <a:t> </a:t>
            </a:r>
            <a:r>
              <a:rPr lang="de-DE" dirty="0" err="1" smtClean="0"/>
              <a:t>topics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492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Open/Unstructured Interviews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Research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field</a:t>
            </a:r>
            <a:r>
              <a:rPr lang="de-DE" dirty="0" smtClean="0"/>
              <a:t> </a:t>
            </a:r>
            <a:r>
              <a:rPr lang="de-DE" dirty="0" err="1" smtClean="0"/>
              <a:t>interviews</a:t>
            </a:r>
            <a:endParaRPr lang="de-DE" dirty="0" smtClean="0"/>
          </a:p>
          <a:p>
            <a:r>
              <a:rPr lang="de-DE" dirty="0" smtClean="0"/>
              <a:t>Open </a:t>
            </a:r>
            <a:r>
              <a:rPr lang="de-DE" dirty="0" err="1" smtClean="0"/>
              <a:t>questions</a:t>
            </a:r>
            <a:endParaRPr lang="de-DE" dirty="0" smtClean="0"/>
          </a:p>
          <a:p>
            <a:r>
              <a:rPr lang="de-DE" dirty="0" smtClean="0"/>
              <a:t>More like a </a:t>
            </a:r>
            <a:r>
              <a:rPr lang="de-DE" dirty="0" err="1" smtClean="0"/>
              <a:t>conversation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a </a:t>
            </a:r>
            <a:r>
              <a:rPr lang="de-DE" dirty="0" err="1" smtClean="0"/>
              <a:t>question</a:t>
            </a:r>
            <a:r>
              <a:rPr lang="de-DE" dirty="0" smtClean="0"/>
              <a:t>/</a:t>
            </a:r>
            <a:r>
              <a:rPr lang="de-DE" dirty="0" err="1" smtClean="0"/>
              <a:t>answer</a:t>
            </a:r>
            <a:r>
              <a:rPr lang="de-DE" dirty="0" smtClean="0"/>
              <a:t> </a:t>
            </a:r>
            <a:r>
              <a:rPr lang="de-DE" dirty="0" err="1" smtClean="0"/>
              <a:t>situation</a:t>
            </a:r>
            <a:endParaRPr lang="de-DE" dirty="0" smtClean="0"/>
          </a:p>
          <a:p>
            <a:r>
              <a:rPr lang="de-DE" dirty="0" err="1" smtClean="0"/>
              <a:t>Especially</a:t>
            </a:r>
            <a:r>
              <a:rPr lang="de-DE" dirty="0" smtClean="0"/>
              <a:t>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exploration</a:t>
            </a:r>
            <a:endParaRPr lang="de-DE" dirty="0" smtClean="0"/>
          </a:p>
          <a:p>
            <a:r>
              <a:rPr lang="de-DE" dirty="0" smtClean="0"/>
              <a:t>Interviewer must not </a:t>
            </a:r>
            <a:r>
              <a:rPr lang="de-DE" dirty="0" err="1" smtClean="0"/>
              <a:t>influence</a:t>
            </a:r>
            <a:r>
              <a:rPr lang="de-DE" dirty="0" smtClean="0"/>
              <a:t> </a:t>
            </a:r>
            <a:r>
              <a:rPr lang="de-DE" dirty="0" err="1" smtClean="0"/>
              <a:t>interviewee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must not </a:t>
            </a:r>
            <a:r>
              <a:rPr lang="de-DE" dirty="0" err="1" smtClean="0"/>
              <a:t>show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opinion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07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Semi-Structured Interviews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Defined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endParaRPr lang="de-DE" dirty="0" smtClean="0"/>
          </a:p>
          <a:p>
            <a:r>
              <a:rPr lang="de-DE" dirty="0" smtClean="0"/>
              <a:t>Open </a:t>
            </a:r>
            <a:r>
              <a:rPr lang="de-DE" dirty="0" err="1" smtClean="0"/>
              <a:t>answers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96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Conduct an interview</a:t>
            </a:r>
          </a:p>
          <a:p>
            <a:r>
              <a:rPr lang="de-DE" dirty="0" err="1" smtClean="0"/>
              <a:t>Collect</a:t>
            </a:r>
            <a:r>
              <a:rPr lang="de-DE" dirty="0" smtClean="0"/>
              <a:t> </a:t>
            </a:r>
            <a:r>
              <a:rPr lang="de-DE" dirty="0" err="1" smtClean="0"/>
              <a:t>strengths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benefits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interview type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44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cxnSp>
        <p:nvCxnSpPr>
          <p:cNvPr id="5" name="Gerade Verbindung 4"/>
          <p:cNvCxnSpPr/>
          <p:nvPr/>
        </p:nvCxnSpPr>
        <p:spPr>
          <a:xfrm rot="10800000" flipH="1">
            <a:off x="1981200" y="4388898"/>
            <a:ext cx="822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 rot="5400000" flipH="1">
            <a:off x="3833019" y="4388898"/>
            <a:ext cx="4525963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feil nach links und rechts 8"/>
          <p:cNvSpPr/>
          <p:nvPr/>
        </p:nvSpPr>
        <p:spPr>
          <a:xfrm>
            <a:off x="2309786" y="1883014"/>
            <a:ext cx="7929618" cy="78581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Human--Technology</a:t>
            </a:r>
          </a:p>
        </p:txBody>
      </p:sp>
      <p:sp>
        <p:nvSpPr>
          <p:cNvPr id="10" name="Pfeil nach oben und unten 9"/>
          <p:cNvSpPr/>
          <p:nvPr/>
        </p:nvSpPr>
        <p:spPr>
          <a:xfrm>
            <a:off x="1881158" y="2311642"/>
            <a:ext cx="785818" cy="435771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Qualitative---Quantitative</a:t>
            </a:r>
          </a:p>
        </p:txBody>
      </p:sp>
      <p:sp>
        <p:nvSpPr>
          <p:cNvPr id="11" name="Wolke 10"/>
          <p:cNvSpPr/>
          <p:nvPr/>
        </p:nvSpPr>
        <p:spPr>
          <a:xfrm>
            <a:off x="2881290" y="2597394"/>
            <a:ext cx="3071835" cy="142876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Controlled experiments with human participants</a:t>
            </a:r>
          </a:p>
        </p:txBody>
      </p:sp>
      <p:sp>
        <p:nvSpPr>
          <p:cNvPr id="12" name="Wolke 11"/>
          <p:cNvSpPr/>
          <p:nvPr/>
        </p:nvSpPr>
        <p:spPr>
          <a:xfrm>
            <a:off x="8667768" y="3454650"/>
            <a:ext cx="1500198" cy="71438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Performance</a:t>
            </a:r>
          </a:p>
        </p:txBody>
      </p:sp>
      <p:sp>
        <p:nvSpPr>
          <p:cNvPr id="13" name="Wolke 12"/>
          <p:cNvSpPr/>
          <p:nvPr/>
        </p:nvSpPr>
        <p:spPr>
          <a:xfrm>
            <a:off x="7024694" y="2383080"/>
            <a:ext cx="2000264" cy="92869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Time-series analysis</a:t>
            </a:r>
          </a:p>
        </p:txBody>
      </p:sp>
      <p:sp>
        <p:nvSpPr>
          <p:cNvPr id="14" name="Wolke 13"/>
          <p:cNvSpPr/>
          <p:nvPr/>
        </p:nvSpPr>
        <p:spPr>
          <a:xfrm>
            <a:off x="2524100" y="5812104"/>
            <a:ext cx="2071702" cy="71438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Think-Aloud Protocols</a:t>
            </a:r>
          </a:p>
        </p:txBody>
      </p:sp>
      <p:sp>
        <p:nvSpPr>
          <p:cNvPr id="15" name="Wolke 14"/>
          <p:cNvSpPr/>
          <p:nvPr/>
        </p:nvSpPr>
        <p:spPr>
          <a:xfrm>
            <a:off x="4310050" y="4311906"/>
            <a:ext cx="1785155" cy="71438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Interviews</a:t>
            </a:r>
          </a:p>
        </p:txBody>
      </p:sp>
      <p:sp>
        <p:nvSpPr>
          <p:cNvPr id="16" name="Wolke 15"/>
          <p:cNvSpPr/>
          <p:nvPr/>
        </p:nvSpPr>
        <p:spPr>
          <a:xfrm>
            <a:off x="2524100" y="4240468"/>
            <a:ext cx="1714512" cy="71438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Questionnaires</a:t>
            </a:r>
          </a:p>
        </p:txBody>
      </p:sp>
      <p:sp>
        <p:nvSpPr>
          <p:cNvPr id="17" name="Wolke 16"/>
          <p:cNvSpPr/>
          <p:nvPr/>
        </p:nvSpPr>
        <p:spPr>
          <a:xfrm>
            <a:off x="8667768" y="4454782"/>
            <a:ext cx="1500198" cy="71438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Proofs</a:t>
            </a:r>
          </a:p>
        </p:txBody>
      </p:sp>
      <p:sp>
        <p:nvSpPr>
          <p:cNvPr id="22" name="Wolke 21"/>
          <p:cNvSpPr/>
          <p:nvPr/>
        </p:nvSpPr>
        <p:spPr>
          <a:xfrm>
            <a:off x="5024430" y="5454914"/>
            <a:ext cx="2071702" cy="4286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368141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Kinds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 smtClean="0"/>
              <a:t>Hypothetical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were</a:t>
            </a:r>
            <a:r>
              <a:rPr lang="de-DE" dirty="0" smtClean="0"/>
              <a:t> HIV </a:t>
            </a:r>
            <a:r>
              <a:rPr lang="de-DE" dirty="0" err="1" smtClean="0"/>
              <a:t>researcher</a:t>
            </a:r>
            <a:r>
              <a:rPr lang="de-DE" dirty="0" smtClean="0"/>
              <a:t>, do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believe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would</a:t>
            </a:r>
            <a:r>
              <a:rPr lang="de-DE" dirty="0" smtClean="0"/>
              <a:t> find a </a:t>
            </a:r>
            <a:r>
              <a:rPr lang="de-DE" dirty="0" err="1" smtClean="0"/>
              <a:t>vaccine</a:t>
            </a:r>
            <a:r>
              <a:rPr lang="de-DE" dirty="0" smtClean="0"/>
              <a:t> </a:t>
            </a:r>
            <a:r>
              <a:rPr lang="de-DE" dirty="0" err="1" smtClean="0"/>
              <a:t>against</a:t>
            </a:r>
            <a:r>
              <a:rPr lang="de-DE" dirty="0" smtClean="0"/>
              <a:t> HIV?</a:t>
            </a:r>
          </a:p>
          <a:p>
            <a:r>
              <a:rPr lang="de-DE" dirty="0" err="1" smtClean="0"/>
              <a:t>Provocative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r>
              <a:rPr lang="de-DE" dirty="0" smtClean="0"/>
              <a:t> </a:t>
            </a:r>
            <a:r>
              <a:rPr lang="de-DE" dirty="0" err="1" smtClean="0"/>
              <a:t>say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evaluations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subjective</a:t>
            </a:r>
            <a:r>
              <a:rPr lang="de-DE" dirty="0" smtClean="0"/>
              <a:t>. </a:t>
            </a:r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think</a:t>
            </a:r>
            <a:r>
              <a:rPr lang="de-DE" dirty="0" smtClean="0"/>
              <a:t>?</a:t>
            </a:r>
          </a:p>
          <a:p>
            <a:r>
              <a:rPr lang="de-DE" dirty="0" smtClean="0"/>
              <a:t>Ideal:</a:t>
            </a:r>
          </a:p>
          <a:p>
            <a:pPr lvl="1"/>
            <a:r>
              <a:rPr lang="de-DE" dirty="0" smtClean="0"/>
              <a:t>In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opinion</a:t>
            </a:r>
            <a:r>
              <a:rPr lang="de-DE" dirty="0" smtClean="0"/>
              <a:t>,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would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avoid</a:t>
            </a:r>
            <a:r>
              <a:rPr lang="de-DE" dirty="0" smtClean="0"/>
              <a:t> gender-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violence</a:t>
            </a:r>
            <a:r>
              <a:rPr lang="de-DE" dirty="0" smtClean="0"/>
              <a:t>?</a:t>
            </a:r>
            <a:endParaRPr lang="de-DE" dirty="0"/>
          </a:p>
          <a:p>
            <a:r>
              <a:rPr lang="de-DE" dirty="0" smtClean="0"/>
              <a:t>Interpretative:</a:t>
            </a:r>
          </a:p>
          <a:p>
            <a:pPr lvl="1"/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Guiding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Do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think</a:t>
            </a:r>
            <a:r>
              <a:rPr lang="de-DE" dirty="0" smtClean="0"/>
              <a:t> </a:t>
            </a:r>
            <a:r>
              <a:rPr lang="de-DE" dirty="0" err="1" smtClean="0"/>
              <a:t>prevention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healing</a:t>
            </a:r>
            <a:r>
              <a:rPr lang="de-DE" dirty="0" smtClean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30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Interviews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Preparation of content:</a:t>
            </a:r>
          </a:p>
          <a:p>
            <a:pPr lvl="1"/>
            <a:r>
              <a:rPr lang="en-US" dirty="0" smtClean="0"/>
              <a:t>Why this interview, what is the topic, who are the participants, what are the questions</a:t>
            </a:r>
          </a:p>
          <a:p>
            <a:pPr lvl="1"/>
            <a:r>
              <a:rPr lang="en-US" dirty="0" smtClean="0"/>
              <a:t>Create a manual for the interview</a:t>
            </a:r>
          </a:p>
          <a:p>
            <a:r>
              <a:rPr lang="en-US" dirty="0" smtClean="0"/>
              <a:t>Organizational Preparation</a:t>
            </a:r>
          </a:p>
          <a:p>
            <a:pPr lvl="1"/>
            <a:r>
              <a:rPr lang="en-US" dirty="0" smtClean="0"/>
              <a:t>Contacting participants</a:t>
            </a:r>
          </a:p>
          <a:p>
            <a:pPr lvl="1"/>
            <a:r>
              <a:rPr lang="en-US" dirty="0" smtClean="0"/>
              <a:t>Recording device (+replacement)/Camera/Skype</a:t>
            </a:r>
          </a:p>
          <a:p>
            <a:pPr lvl="1"/>
            <a:r>
              <a:rPr lang="en-US" dirty="0" smtClean="0"/>
              <a:t>Instruct and train possible external interviewers</a:t>
            </a:r>
          </a:p>
          <a:p>
            <a:r>
              <a:rPr lang="en-US" dirty="0" smtClean="0"/>
              <a:t>Interview</a:t>
            </a:r>
          </a:p>
          <a:p>
            <a:pPr lvl="1"/>
            <a:r>
              <a:rPr lang="en-US" dirty="0" smtClean="0"/>
              <a:t>Setting up the equipment and begin conversation</a:t>
            </a:r>
          </a:p>
          <a:p>
            <a:pPr lvl="1"/>
            <a:r>
              <a:rPr lang="en-US" dirty="0" smtClean="0"/>
              <a:t>Getting consent for data storage according to GDPR</a:t>
            </a:r>
          </a:p>
          <a:p>
            <a:pPr lvl="1"/>
            <a:r>
              <a:rPr lang="en-US" dirty="0" smtClean="0"/>
              <a:t>Execution and recording</a:t>
            </a:r>
          </a:p>
          <a:p>
            <a:pPr lvl="1"/>
            <a:r>
              <a:rPr lang="en-US" dirty="0" smtClean="0"/>
              <a:t>End of conversation + debriefing + </a:t>
            </a:r>
            <a:r>
              <a:rPr lang="en-US" dirty="0"/>
              <a:t>Farewell</a:t>
            </a:r>
          </a:p>
          <a:p>
            <a:pPr lvl="1"/>
            <a:r>
              <a:rPr lang="en-US" dirty="0" smtClean="0"/>
              <a:t>Immediately take notes/extend notes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83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Transcription</a:t>
            </a:r>
          </a:p>
          <a:p>
            <a:pPr lvl="1"/>
            <a:r>
              <a:rPr lang="en-US" dirty="0" smtClean="0"/>
              <a:t>Requires high effort</a:t>
            </a:r>
          </a:p>
          <a:p>
            <a:pPr lvl="1"/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page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r>
              <a:rPr lang="de-DE" dirty="0" smtClean="0"/>
              <a:t> per </a:t>
            </a:r>
            <a:r>
              <a:rPr lang="de-DE" dirty="0" err="1" smtClean="0"/>
              <a:t>minute</a:t>
            </a:r>
            <a:endParaRPr lang="en-US" dirty="0" smtClean="0"/>
          </a:p>
          <a:p>
            <a:r>
              <a:rPr lang="en-US" dirty="0" smtClean="0"/>
              <a:t>Archiving of material</a:t>
            </a:r>
          </a:p>
          <a:p>
            <a:pPr lvl="1"/>
            <a:r>
              <a:rPr lang="en-US" dirty="0" smtClean="0"/>
              <a:t>10 years (According to German Research Foundation)</a:t>
            </a:r>
          </a:p>
          <a:p>
            <a:r>
              <a:rPr lang="en-US" dirty="0" smtClean="0"/>
              <a:t>Data privacy</a:t>
            </a:r>
          </a:p>
          <a:p>
            <a:pPr lvl="1"/>
            <a:r>
              <a:rPr lang="de-DE" dirty="0" err="1" smtClean="0"/>
              <a:t>Anonymized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en-US" dirty="0" smtClean="0"/>
          </a:p>
          <a:p>
            <a:pPr lvl="1"/>
            <a:r>
              <a:rPr lang="de-DE" dirty="0" err="1" smtClean="0"/>
              <a:t>Destroy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return</a:t>
            </a:r>
            <a:r>
              <a:rPr lang="de-DE" dirty="0" smtClean="0"/>
              <a:t> </a:t>
            </a:r>
            <a:r>
              <a:rPr lang="de-DE" dirty="0" err="1" smtClean="0"/>
              <a:t>raw</a:t>
            </a:r>
            <a:r>
              <a:rPr lang="de-DE" dirty="0" smtClean="0"/>
              <a:t> material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31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 - Example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9787" y="1214422"/>
            <a:ext cx="7481907" cy="4712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hteck 5"/>
          <p:cNvSpPr/>
          <p:nvPr/>
        </p:nvSpPr>
        <p:spPr>
          <a:xfrm>
            <a:off x="5881654" y="5429264"/>
            <a:ext cx="4786346" cy="857256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ysClr val="windowText" lastClr="000000"/>
                </a:solidFill>
              </a:rPr>
              <a:t>Bortz &amp; Döring. </a:t>
            </a:r>
            <a:r>
              <a:rPr lang="de-DE" i="1" dirty="0">
                <a:solidFill>
                  <a:sysClr val="windowText" lastClr="000000"/>
                </a:solidFill>
              </a:rPr>
              <a:t>Forschungsmethoden und Evaluation </a:t>
            </a:r>
            <a:r>
              <a:rPr lang="de-DE" i="1" dirty="0">
                <a:solidFill>
                  <a:prstClr val="black"/>
                </a:solidFill>
              </a:rPr>
              <a:t>für Human- und Sozialwissenschaftler</a:t>
            </a:r>
            <a:r>
              <a:rPr lang="de-DE" dirty="0">
                <a:solidFill>
                  <a:prstClr val="black"/>
                </a:solidFill>
              </a:rPr>
              <a:t>. 2006. p. 313.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76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Aspects for Product Lines</a:t>
            </a:r>
            <a:endParaRPr lang="en-US" dirty="0"/>
          </a:p>
        </p:txBody>
      </p:sp>
      <p:pic>
        <p:nvPicPr>
          <p:cNvPr id="1003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503156" y="2127491"/>
            <a:ext cx="4049857" cy="459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1952597" y="2714620"/>
            <a:ext cx="621193" cy="2301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Hair</a:t>
            </a:r>
          </a:p>
        </p:txBody>
      </p:sp>
      <p:sp>
        <p:nvSpPr>
          <p:cNvPr id="7" name="Rechteck 6"/>
          <p:cNvSpPr/>
          <p:nvPr/>
        </p:nvSpPr>
        <p:spPr>
          <a:xfrm>
            <a:off x="3024166" y="2714620"/>
            <a:ext cx="887420" cy="2301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Gender</a:t>
            </a:r>
          </a:p>
        </p:txBody>
      </p:sp>
      <p:sp>
        <p:nvSpPr>
          <p:cNvPr id="8" name="Rechteck 7"/>
          <p:cNvSpPr/>
          <p:nvPr/>
        </p:nvSpPr>
        <p:spPr>
          <a:xfrm>
            <a:off x="4524365" y="2714620"/>
            <a:ext cx="665565" cy="2301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Body</a:t>
            </a:r>
          </a:p>
        </p:txBody>
      </p:sp>
      <p:pic>
        <p:nvPicPr>
          <p:cNvPr id="9" name="Grafik 8" descr="LEGO-Kopf_Jung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2729" y="3159124"/>
            <a:ext cx="352215" cy="412752"/>
          </a:xfrm>
          <a:prstGeom prst="rect">
            <a:avLst/>
          </a:prstGeom>
        </p:spPr>
      </p:pic>
      <p:pic>
        <p:nvPicPr>
          <p:cNvPr id="10" name="Grafik 9" descr="LEGO-Kopf_Maedche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4233" y="3214687"/>
            <a:ext cx="331611" cy="341867"/>
          </a:xfrm>
          <a:prstGeom prst="rect">
            <a:avLst/>
          </a:prstGeom>
        </p:spPr>
      </p:pic>
      <p:pic>
        <p:nvPicPr>
          <p:cNvPr id="11" name="Grafik 10" descr="legoLuk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8282" y="3714753"/>
            <a:ext cx="729544" cy="443449"/>
          </a:xfrm>
          <a:prstGeom prst="rect">
            <a:avLst/>
          </a:prstGeom>
        </p:spPr>
      </p:pic>
      <p:pic>
        <p:nvPicPr>
          <p:cNvPr id="12" name="Grafik 11" descr="legoLeia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24100" y="3714752"/>
            <a:ext cx="663222" cy="464876"/>
          </a:xfrm>
          <a:prstGeom prst="rect">
            <a:avLst/>
          </a:prstGeom>
        </p:spPr>
      </p:pic>
      <p:pic>
        <p:nvPicPr>
          <p:cNvPr id="13" name="Inhaltsplatzhalter 8" descr="redUniformHeadles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38613" y="3786190"/>
            <a:ext cx="668657" cy="724378"/>
          </a:xfrm>
          <a:prstGeom prst="rect">
            <a:avLst/>
          </a:prstGeom>
        </p:spPr>
      </p:pic>
      <p:pic>
        <p:nvPicPr>
          <p:cNvPr id="14" name="Grafik 13" descr="blueUniform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5868" y="3786190"/>
            <a:ext cx="660404" cy="729544"/>
          </a:xfrm>
          <a:prstGeom prst="rect">
            <a:avLst/>
          </a:prstGeom>
        </p:spPr>
      </p:pic>
      <p:pic>
        <p:nvPicPr>
          <p:cNvPr id="15" name="Grafik 14" descr="greenUniformHeadless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95671" y="3714753"/>
            <a:ext cx="628795" cy="709851"/>
          </a:xfrm>
          <a:prstGeom prst="rect">
            <a:avLst/>
          </a:prstGeom>
        </p:spPr>
      </p:pic>
      <p:cxnSp>
        <p:nvCxnSpPr>
          <p:cNvPr id="16" name="Gerade Verbindung 15"/>
          <p:cNvCxnSpPr>
            <a:stCxn id="6" idx="2"/>
            <a:endCxn id="11" idx="0"/>
          </p:cNvCxnSpPr>
          <p:nvPr/>
        </p:nvCxnSpPr>
        <p:spPr>
          <a:xfrm rot="5400000">
            <a:off x="1798146" y="3249706"/>
            <a:ext cx="769956" cy="160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>
            <a:stCxn id="6" idx="2"/>
            <a:endCxn id="12" idx="0"/>
          </p:cNvCxnSpPr>
          <p:nvPr/>
        </p:nvCxnSpPr>
        <p:spPr>
          <a:xfrm rot="16200000" flipH="1">
            <a:off x="2174474" y="3033515"/>
            <a:ext cx="769956" cy="592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>
            <a:stCxn id="7" idx="2"/>
            <a:endCxn id="10" idx="0"/>
          </p:cNvCxnSpPr>
          <p:nvPr/>
        </p:nvCxnSpPr>
        <p:spPr>
          <a:xfrm rot="16200000" flipH="1">
            <a:off x="3444012" y="2968660"/>
            <a:ext cx="269890" cy="222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>
            <a:stCxn id="7" idx="2"/>
            <a:endCxn id="9" idx="0"/>
          </p:cNvCxnSpPr>
          <p:nvPr/>
        </p:nvCxnSpPr>
        <p:spPr>
          <a:xfrm rot="5400000">
            <a:off x="3191192" y="2882440"/>
            <a:ext cx="214328" cy="339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stCxn id="8" idx="2"/>
            <a:endCxn id="15" idx="0"/>
          </p:cNvCxnSpPr>
          <p:nvPr/>
        </p:nvCxnSpPr>
        <p:spPr>
          <a:xfrm rot="5400000">
            <a:off x="3998630" y="2856236"/>
            <a:ext cx="769956" cy="947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>
            <a:stCxn id="8" idx="2"/>
            <a:endCxn id="13" idx="0"/>
          </p:cNvCxnSpPr>
          <p:nvPr/>
        </p:nvCxnSpPr>
        <p:spPr>
          <a:xfrm rot="5400000">
            <a:off x="4294347" y="3223390"/>
            <a:ext cx="841394" cy="284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>
            <a:stCxn id="8" idx="2"/>
            <a:endCxn id="14" idx="0"/>
          </p:cNvCxnSpPr>
          <p:nvPr/>
        </p:nvCxnSpPr>
        <p:spPr>
          <a:xfrm rot="16200000" flipH="1">
            <a:off x="4720911" y="3081032"/>
            <a:ext cx="841394" cy="568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/>
          <p:cNvSpPr/>
          <p:nvPr/>
        </p:nvSpPr>
        <p:spPr>
          <a:xfrm>
            <a:off x="1952597" y="1484313"/>
            <a:ext cx="931791" cy="2301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Officer</a:t>
            </a:r>
          </a:p>
        </p:txBody>
      </p:sp>
      <p:cxnSp>
        <p:nvCxnSpPr>
          <p:cNvPr id="24" name="Gerade Verbindung 23"/>
          <p:cNvCxnSpPr>
            <a:stCxn id="23" idx="2"/>
            <a:endCxn id="8" idx="0"/>
          </p:cNvCxnSpPr>
          <p:nvPr/>
        </p:nvCxnSpPr>
        <p:spPr>
          <a:xfrm rot="16200000" flipH="1">
            <a:off x="3137755" y="995227"/>
            <a:ext cx="1000131" cy="2438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>
            <a:stCxn id="23" idx="2"/>
            <a:endCxn id="7" idx="0"/>
          </p:cNvCxnSpPr>
          <p:nvPr/>
        </p:nvCxnSpPr>
        <p:spPr>
          <a:xfrm rot="16200000" flipH="1">
            <a:off x="2443120" y="1689862"/>
            <a:ext cx="1000131" cy="1049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>
            <a:stCxn id="23" idx="2"/>
            <a:endCxn id="6" idx="0"/>
          </p:cNvCxnSpPr>
          <p:nvPr/>
        </p:nvCxnSpPr>
        <p:spPr>
          <a:xfrm rot="5400000">
            <a:off x="1840779" y="2136906"/>
            <a:ext cx="1000131" cy="155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 descr="legoBoyHan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67096" y="5018886"/>
            <a:ext cx="353573" cy="462767"/>
          </a:xfrm>
          <a:prstGeom prst="rect">
            <a:avLst/>
          </a:prstGeom>
        </p:spPr>
      </p:pic>
      <p:pic>
        <p:nvPicPr>
          <p:cNvPr id="28" name="Grafik 27" descr="legoGirlLeia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17122" y="5095887"/>
            <a:ext cx="321293" cy="365106"/>
          </a:xfrm>
          <a:prstGeom prst="rect">
            <a:avLst/>
          </a:prstGeom>
        </p:spPr>
      </p:pic>
      <p:pic>
        <p:nvPicPr>
          <p:cNvPr id="29" name="Grafik 28" descr="blueUniform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09786" y="5429264"/>
            <a:ext cx="520952" cy="575492"/>
          </a:xfrm>
          <a:prstGeom prst="rect">
            <a:avLst/>
          </a:prstGeom>
        </p:spPr>
      </p:pic>
      <p:pic>
        <p:nvPicPr>
          <p:cNvPr id="30" name="Grafik 29" descr="greenUniformHeadless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52795" y="5429265"/>
            <a:ext cx="548433" cy="619129"/>
          </a:xfrm>
          <a:prstGeom prst="rect">
            <a:avLst/>
          </a:prstGeom>
        </p:spPr>
      </p:pic>
      <p:pic>
        <p:nvPicPr>
          <p:cNvPr id="31" name="Grafik 30" descr="LEGO-Kopf_Junge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62465" y="5019687"/>
            <a:ext cx="344597" cy="403825"/>
          </a:xfrm>
          <a:prstGeom prst="rect">
            <a:avLst/>
          </a:prstGeom>
        </p:spPr>
      </p:pic>
      <p:pic>
        <p:nvPicPr>
          <p:cNvPr id="32" name="Inhaltsplatzhalter 8" descr="redUniformHeadless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52926" y="5357827"/>
            <a:ext cx="597630" cy="6474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0186" y="3356993"/>
            <a:ext cx="6676211" cy="234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Aspekt-orientierte Programmierung (AOP)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Modularisierung von einem querschneidenen Belang in </a:t>
            </a:r>
            <a:r>
              <a:rPr lang="en-US" smtClean="0"/>
              <a:t>einem Aspekt</a:t>
            </a:r>
          </a:p>
          <a:p>
            <a:r>
              <a:rPr lang="de-DE" smtClean="0"/>
              <a:t>Dieser Aspekt beschreibt die Änderungen dieses Belangs </a:t>
            </a:r>
            <a:r>
              <a:rPr lang="en-US" smtClean="0"/>
              <a:t>in der restlichen Software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Aspekte für Produktlinien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Ausgangspunkt</a:t>
            </a:r>
          </a:p>
          <a:p>
            <a:pPr lvl="1"/>
            <a:r>
              <a:rPr lang="de-DE" smtClean="0"/>
              <a:t>Forscher schlugen AOP fuer Produktlinien vor</a:t>
            </a:r>
          </a:p>
          <a:p>
            <a:pPr lvl="1"/>
            <a:r>
              <a:rPr lang="en-US" smtClean="0"/>
              <a:t>viele Publikationen, wenig Erfahrung</a:t>
            </a:r>
          </a:p>
          <a:p>
            <a:pPr lvl="1"/>
            <a:r>
              <a:rPr lang="en-US" smtClean="0"/>
              <a:t>keine grossen Beispiele</a:t>
            </a:r>
          </a:p>
          <a:p>
            <a:r>
              <a:rPr lang="en-US" smtClean="0"/>
              <a:t>Idee</a:t>
            </a:r>
          </a:p>
          <a:p>
            <a:pPr lvl="1"/>
            <a:r>
              <a:rPr lang="de-DE" smtClean="0"/>
              <a:t>Umsetzen einer praktischen AOP Produktlinie</a:t>
            </a:r>
          </a:p>
          <a:p>
            <a:pPr lvl="1"/>
            <a:r>
              <a:rPr lang="de-DE" smtClean="0"/>
              <a:t>Zerlegung eines bestehenden Systems (statt Neuentwicklung)</a:t>
            </a:r>
          </a:p>
          <a:p>
            <a:pPr lvl="1"/>
            <a:r>
              <a:rPr lang="en-US" smtClean="0"/>
              <a:t>Dadurch Realismus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5738810" y="5500702"/>
            <a:ext cx="4786346" cy="857256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ysClr val="windowText" lastClr="000000"/>
                </a:solidFill>
              </a:rPr>
              <a:t>Kästner</a:t>
            </a:r>
            <a:r>
              <a:rPr lang="en-US" dirty="0">
                <a:solidFill>
                  <a:sysClr val="windowText" lastClr="000000"/>
                </a:solidFill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</a:rPr>
              <a:t>Apel</a:t>
            </a:r>
            <a:r>
              <a:rPr lang="en-US" dirty="0">
                <a:solidFill>
                  <a:sysClr val="windowText" lastClr="000000"/>
                </a:solidFill>
              </a:rPr>
              <a:t>, Don </a:t>
            </a:r>
            <a:r>
              <a:rPr lang="en-US" dirty="0" err="1">
                <a:solidFill>
                  <a:sysClr val="windowText" lastClr="000000"/>
                </a:solidFill>
              </a:rPr>
              <a:t>Batory</a:t>
            </a:r>
            <a:r>
              <a:rPr lang="en-US" dirty="0">
                <a:solidFill>
                  <a:sysClr val="windowText" lastClr="000000"/>
                </a:solidFill>
              </a:rPr>
              <a:t>. </a:t>
            </a:r>
            <a:r>
              <a:rPr lang="en-US" b="1" dirty="0">
                <a:solidFill>
                  <a:sysClr val="windowText" lastClr="000000"/>
                </a:solidFill>
              </a:rPr>
              <a:t>A Case Study</a:t>
            </a:r>
          </a:p>
          <a:p>
            <a:r>
              <a:rPr lang="en-US" b="1" dirty="0">
                <a:solidFill>
                  <a:sysClr val="windowText" lastClr="000000"/>
                </a:solidFill>
              </a:rPr>
              <a:t>Implementing Features Using </a:t>
            </a:r>
            <a:r>
              <a:rPr lang="en-US" b="1" dirty="0" err="1">
                <a:solidFill>
                  <a:sysClr val="windowText" lastClr="000000"/>
                </a:solidFill>
              </a:rPr>
              <a:t>AspectJ</a:t>
            </a:r>
            <a:r>
              <a:rPr lang="en-US" b="1" dirty="0">
                <a:solidFill>
                  <a:sysClr val="windowText" lastClr="000000"/>
                </a:solidFill>
              </a:rPr>
              <a:t>. In SPLC,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pages 223-232. 2007.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Auswahl der Fallstudie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Ein einziges Projekt: </a:t>
            </a:r>
            <a:r>
              <a:rPr lang="de-DE" b="1" dirty="0" smtClean="0"/>
              <a:t>Berkeley DB Java Edition</a:t>
            </a:r>
          </a:p>
          <a:p>
            <a:r>
              <a:rPr lang="en-US" dirty="0" err="1" smtClean="0"/>
              <a:t>Eingebetette</a:t>
            </a:r>
            <a:r>
              <a:rPr lang="en-US" dirty="0" smtClean="0"/>
              <a:t> </a:t>
            </a:r>
            <a:r>
              <a:rPr lang="en-US" dirty="0" err="1" smtClean="0"/>
              <a:t>Datenbank</a:t>
            </a:r>
            <a:endParaRPr lang="en-US" dirty="0" smtClean="0"/>
          </a:p>
          <a:p>
            <a:r>
              <a:rPr lang="en-US" dirty="0" err="1" smtClean="0"/>
              <a:t>Wohlbekannte</a:t>
            </a:r>
            <a:r>
              <a:rPr lang="en-US" dirty="0" smtClean="0"/>
              <a:t> </a:t>
            </a:r>
            <a:r>
              <a:rPr lang="en-US" dirty="0" err="1" smtClean="0"/>
              <a:t>Domäne</a:t>
            </a:r>
            <a:endParaRPr lang="en-US" dirty="0" smtClean="0"/>
          </a:p>
          <a:p>
            <a:r>
              <a:rPr lang="de-DE" dirty="0" smtClean="0"/>
              <a:t>Realistische Größe (ca. 84K Codezeilen, 300 Klassen), </a:t>
            </a:r>
            <a:r>
              <a:rPr lang="en-US" dirty="0" err="1" smtClean="0"/>
              <a:t>aber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gross</a:t>
            </a:r>
          </a:p>
          <a:p>
            <a:r>
              <a:rPr lang="de-DE" dirty="0" smtClean="0"/>
              <a:t>Realistisch als Produktlinie benutzbar (</a:t>
            </a:r>
            <a:r>
              <a:rPr lang="de-DE" dirty="0" err="1" smtClean="0"/>
              <a:t>eingebetette</a:t>
            </a:r>
            <a:r>
              <a:rPr lang="de-DE" dirty="0" smtClean="0"/>
              <a:t> </a:t>
            </a:r>
            <a:r>
              <a:rPr lang="en-US" dirty="0" err="1" smtClean="0"/>
              <a:t>Systeme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Beobachtungen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Neue</a:t>
            </a:r>
            <a:r>
              <a:rPr lang="en-US" dirty="0" smtClean="0"/>
              <a:t> </a:t>
            </a:r>
            <a:r>
              <a:rPr lang="en-US" dirty="0" err="1" smtClean="0"/>
              <a:t>Sprachkonstrukte</a:t>
            </a:r>
            <a:r>
              <a:rPr lang="en-US" dirty="0" smtClean="0"/>
              <a:t> </a:t>
            </a:r>
            <a:r>
              <a:rPr lang="en-US" dirty="0" err="1" smtClean="0"/>
              <a:t>kaum</a:t>
            </a:r>
            <a:r>
              <a:rPr lang="en-US" dirty="0" smtClean="0"/>
              <a:t> </a:t>
            </a:r>
            <a:r>
              <a:rPr lang="en-US" dirty="0" err="1" smtClean="0"/>
              <a:t>verwendet</a:t>
            </a:r>
            <a:endParaRPr lang="en-US" dirty="0" smtClean="0"/>
          </a:p>
          <a:p>
            <a:r>
              <a:rPr lang="en-US" dirty="0" err="1" smtClean="0"/>
              <a:t>Wenig</a:t>
            </a:r>
            <a:r>
              <a:rPr lang="en-US" dirty="0" smtClean="0"/>
              <a:t> </a:t>
            </a:r>
            <a:r>
              <a:rPr lang="en-US" dirty="0" err="1" smtClean="0"/>
              <a:t>querschneidende</a:t>
            </a:r>
            <a:r>
              <a:rPr lang="en-US" dirty="0" smtClean="0"/>
              <a:t> </a:t>
            </a:r>
            <a:r>
              <a:rPr lang="en-US" dirty="0" err="1" smtClean="0"/>
              <a:t>Belange</a:t>
            </a:r>
            <a:endParaRPr lang="en-US" dirty="0" smtClean="0"/>
          </a:p>
          <a:p>
            <a:r>
              <a:rPr lang="en-US" dirty="0" err="1" smtClean="0"/>
              <a:t>Fragilität</a:t>
            </a:r>
            <a:endParaRPr lang="en-US" dirty="0" smtClean="0"/>
          </a:p>
          <a:p>
            <a:r>
              <a:rPr lang="en-US" dirty="0" err="1" smtClean="0"/>
              <a:t>Lesbarkeit</a:t>
            </a:r>
            <a:r>
              <a:rPr lang="en-US" dirty="0" smtClean="0"/>
              <a:t> und </a:t>
            </a:r>
            <a:r>
              <a:rPr lang="en-US" dirty="0" err="1" smtClean="0"/>
              <a:t>Verständlichkeit</a:t>
            </a:r>
            <a:endParaRPr lang="en-US" dirty="0" smtClean="0"/>
          </a:p>
          <a:p>
            <a:r>
              <a:rPr lang="en-US" dirty="0" smtClean="0"/>
              <a:t>Diverse </a:t>
            </a:r>
            <a:r>
              <a:rPr lang="en-US" dirty="0" err="1" smtClean="0"/>
              <a:t>Argumente</a:t>
            </a:r>
            <a:r>
              <a:rPr lang="en-US" dirty="0" smtClean="0"/>
              <a:t>, </a:t>
            </a:r>
            <a:r>
              <a:rPr lang="en-US" dirty="0" err="1" smtClean="0"/>
              <a:t>weitgehend</a:t>
            </a:r>
            <a:r>
              <a:rPr lang="en-US" dirty="0" smtClean="0"/>
              <a:t> </a:t>
            </a:r>
            <a:r>
              <a:rPr lang="en-US" dirty="0" err="1" smtClean="0"/>
              <a:t>subjektiv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Reflektion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diesen</a:t>
            </a:r>
            <a:r>
              <a:rPr lang="en-US" dirty="0" smtClean="0"/>
              <a:t> Fall </a:t>
            </a:r>
            <a:r>
              <a:rPr lang="en-US" dirty="0" err="1" smtClean="0"/>
              <a:t>ist</a:t>
            </a:r>
            <a:r>
              <a:rPr lang="en-US" dirty="0" smtClean="0"/>
              <a:t> AOP </a:t>
            </a:r>
            <a:r>
              <a:rPr lang="en-US" dirty="0" err="1" smtClean="0"/>
              <a:t>ungeeignet</a:t>
            </a:r>
            <a:endParaRPr lang="en-US" dirty="0" smtClean="0"/>
          </a:p>
          <a:p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einziger</a:t>
            </a:r>
            <a:r>
              <a:rPr lang="en-US" dirty="0" smtClean="0"/>
              <a:t> Fall, </a:t>
            </a:r>
            <a:r>
              <a:rPr lang="en-US" dirty="0" err="1" smtClean="0"/>
              <a:t>aber</a:t>
            </a:r>
            <a:r>
              <a:rPr lang="en-US" dirty="0" smtClean="0"/>
              <a:t> </a:t>
            </a:r>
            <a:r>
              <a:rPr lang="en-US" dirty="0" err="1" smtClean="0"/>
              <a:t>realistisch</a:t>
            </a:r>
            <a:endParaRPr lang="en-US" dirty="0" smtClean="0"/>
          </a:p>
          <a:p>
            <a:r>
              <a:rPr lang="en-US" dirty="0" err="1" smtClean="0"/>
              <a:t>Keine</a:t>
            </a:r>
            <a:r>
              <a:rPr lang="en-US" dirty="0" smtClean="0"/>
              <a:t> </a:t>
            </a:r>
            <a:r>
              <a:rPr lang="en-US" dirty="0" err="1" smtClean="0"/>
              <a:t>statistischen</a:t>
            </a:r>
            <a:r>
              <a:rPr lang="en-US" dirty="0" smtClean="0"/>
              <a:t> Tests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Vergleiche</a:t>
            </a:r>
            <a:endParaRPr lang="en-US" dirty="0" smtClean="0"/>
          </a:p>
          <a:p>
            <a:r>
              <a:rPr lang="en-US" dirty="0" err="1" smtClean="0"/>
              <a:t>Widerlegt</a:t>
            </a:r>
            <a:r>
              <a:rPr lang="en-US" dirty="0" smtClean="0"/>
              <a:t> </a:t>
            </a:r>
            <a:r>
              <a:rPr lang="en-US" dirty="0" err="1" smtClean="0"/>
              <a:t>Hypothese</a:t>
            </a:r>
            <a:r>
              <a:rPr lang="en-US" dirty="0" smtClean="0"/>
              <a:t>, </a:t>
            </a:r>
            <a:r>
              <a:rPr lang="en-US" dirty="0" err="1" smtClean="0"/>
              <a:t>dass</a:t>
            </a:r>
            <a:r>
              <a:rPr lang="en-US" dirty="0" smtClean="0"/>
              <a:t> </a:t>
            </a:r>
            <a:r>
              <a:rPr lang="en-US" dirty="0" err="1" smtClean="0"/>
              <a:t>Aspekte</a:t>
            </a:r>
            <a:r>
              <a:rPr lang="en-US" dirty="0" smtClean="0"/>
              <a:t> </a:t>
            </a:r>
            <a:r>
              <a:rPr lang="en-US" dirty="0" err="1" smtClean="0"/>
              <a:t>geeignet</a:t>
            </a:r>
            <a:r>
              <a:rPr lang="en-US" dirty="0" smtClean="0"/>
              <a:t> </a:t>
            </a:r>
            <a:r>
              <a:rPr lang="en-US" dirty="0" err="1" smtClean="0"/>
              <a:t>sind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Produktlinien</a:t>
            </a:r>
            <a:endParaRPr lang="en-US" dirty="0" smtClean="0"/>
          </a:p>
          <a:p>
            <a:r>
              <a:rPr lang="en-US" dirty="0" err="1" smtClean="0"/>
              <a:t>Teils</a:t>
            </a:r>
            <a:r>
              <a:rPr lang="en-US" dirty="0" smtClean="0"/>
              <a:t> </a:t>
            </a:r>
            <a:r>
              <a:rPr lang="en-US" dirty="0" err="1" smtClean="0"/>
              <a:t>subjektiv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Interpretation </a:t>
            </a:r>
            <a:r>
              <a:rPr lang="de-DE" dirty="0" err="1" smtClean="0"/>
              <a:t>of</a:t>
            </a:r>
            <a:r>
              <a:rPr lang="de-DE" dirty="0" smtClean="0"/>
              <a:t> verbal material</a:t>
            </a:r>
          </a:p>
          <a:p>
            <a:r>
              <a:rPr lang="de-DE" dirty="0" smtClean="0"/>
              <a:t>Focus on </a:t>
            </a:r>
            <a:r>
              <a:rPr lang="de-DE" dirty="0" err="1" smtClean="0"/>
              <a:t>experience</a:t>
            </a:r>
            <a:endParaRPr lang="de-DE" dirty="0" smtClean="0"/>
          </a:p>
          <a:p>
            <a:r>
              <a:rPr lang="de-DE" dirty="0" smtClean="0"/>
              <a:t>Open </a:t>
            </a:r>
            <a:r>
              <a:rPr lang="de-DE" dirty="0" err="1" smtClean="0"/>
              <a:t>questions</a:t>
            </a:r>
            <a:endParaRPr lang="de-DE" dirty="0" smtClean="0"/>
          </a:p>
          <a:p>
            <a:r>
              <a:rPr lang="de-DE" dirty="0" smtClean="0"/>
              <a:t>„More </a:t>
            </a:r>
            <a:r>
              <a:rPr lang="de-DE" dirty="0" err="1" smtClean="0"/>
              <a:t>details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measurement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“</a:t>
            </a:r>
          </a:p>
          <a:p>
            <a:r>
              <a:rPr lang="de-DE" dirty="0" err="1" smtClean="0"/>
              <a:t>Realistic</a:t>
            </a:r>
            <a:r>
              <a:rPr lang="de-DE" dirty="0" smtClean="0"/>
              <a:t> </a:t>
            </a:r>
            <a:r>
              <a:rPr lang="de-DE" dirty="0" err="1" smtClean="0"/>
              <a:t>settings</a:t>
            </a:r>
            <a:r>
              <a:rPr lang="de-DE" dirty="0" smtClean="0"/>
              <a:t> </a:t>
            </a:r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lab </a:t>
            </a:r>
            <a:r>
              <a:rPr lang="de-DE" dirty="0" err="1" smtClean="0"/>
              <a:t>settings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statistical</a:t>
            </a:r>
            <a:r>
              <a:rPr lang="de-DE" dirty="0" smtClean="0"/>
              <a:t> </a:t>
            </a:r>
            <a:r>
              <a:rPr lang="de-DE" dirty="0" err="1" smtClean="0"/>
              <a:t>significance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endParaRPr lang="de-DE" dirty="0" smtClean="0"/>
          </a:p>
          <a:p>
            <a:r>
              <a:rPr lang="de-DE" dirty="0" smtClean="0"/>
              <a:t>More </a:t>
            </a:r>
            <a:r>
              <a:rPr lang="de-DE" dirty="0" err="1" smtClean="0"/>
              <a:t>effort</a:t>
            </a:r>
            <a:endParaRPr lang="de-DE" dirty="0" smtClean="0"/>
          </a:p>
          <a:p>
            <a:r>
              <a:rPr lang="de-DE" dirty="0" err="1" smtClean="0"/>
              <a:t>Difficult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compare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54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Aufgabe</a:t>
            </a:r>
            <a:endParaRPr lang="en-US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Diskutieren Sie, in wie weit die Ergebnisse der Fallstudie nützlich sind</a:t>
            </a:r>
          </a:p>
          <a:p>
            <a:r>
              <a:rPr lang="en-US" smtClean="0"/>
              <a:t>Was hätten Sie anders gemacht?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Auswahl von Fallstudien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Auswahl von guten Fallstudien erfordert Erfahrung</a:t>
            </a:r>
          </a:p>
          <a:p>
            <a:pPr lvl="1"/>
            <a:r>
              <a:rPr lang="en-US" dirty="0" err="1" smtClean="0"/>
              <a:t>Abhängig</a:t>
            </a:r>
            <a:r>
              <a:rPr lang="en-US" dirty="0" smtClean="0"/>
              <a:t> </a:t>
            </a:r>
            <a:r>
              <a:rPr lang="en-US" dirty="0" err="1" smtClean="0"/>
              <a:t>vom</a:t>
            </a:r>
            <a:r>
              <a:rPr lang="en-US" dirty="0" smtClean="0"/>
              <a:t> </a:t>
            </a:r>
            <a:r>
              <a:rPr lang="en-US" dirty="0" err="1" smtClean="0"/>
              <a:t>Zweck</a:t>
            </a:r>
            <a:endParaRPr lang="en-US" dirty="0" smtClean="0"/>
          </a:p>
          <a:p>
            <a:pPr lvl="1"/>
            <a:r>
              <a:rPr lang="en-US" dirty="0" err="1" smtClean="0"/>
              <a:t>Machbarkeit</a:t>
            </a:r>
            <a:r>
              <a:rPr lang="en-US" dirty="0" smtClean="0"/>
              <a:t> </a:t>
            </a:r>
            <a:r>
              <a:rPr lang="en-US" dirty="0" err="1" smtClean="0"/>
              <a:t>zeigen</a:t>
            </a:r>
            <a:r>
              <a:rPr lang="en-US" dirty="0" smtClean="0"/>
              <a:t>?</a:t>
            </a:r>
          </a:p>
          <a:p>
            <a:pPr lvl="1"/>
            <a:r>
              <a:rPr lang="de-DE" dirty="0" smtClean="0"/>
              <a:t>Maximales Potential einer Methode aufzeigen?</a:t>
            </a:r>
          </a:p>
          <a:p>
            <a:pPr lvl="1"/>
            <a:r>
              <a:rPr lang="en-US" dirty="0" err="1" smtClean="0"/>
              <a:t>Praktische</a:t>
            </a:r>
            <a:r>
              <a:rPr lang="en-US" dirty="0" smtClean="0"/>
              <a:t> </a:t>
            </a:r>
            <a:r>
              <a:rPr lang="en-US" dirty="0" err="1" smtClean="0"/>
              <a:t>Anwendbarkeit</a:t>
            </a:r>
            <a:r>
              <a:rPr lang="en-US" dirty="0" smtClean="0"/>
              <a:t> </a:t>
            </a:r>
            <a:r>
              <a:rPr lang="en-US" dirty="0" err="1" smtClean="0"/>
              <a:t>demonstrieren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Bestehende</a:t>
            </a:r>
            <a:r>
              <a:rPr lang="en-US" dirty="0" smtClean="0"/>
              <a:t> </a:t>
            </a:r>
            <a:r>
              <a:rPr lang="en-US" dirty="0" err="1" smtClean="0"/>
              <a:t>Meinung</a:t>
            </a:r>
            <a:r>
              <a:rPr lang="en-US" dirty="0" smtClean="0"/>
              <a:t> </a:t>
            </a:r>
            <a:r>
              <a:rPr lang="en-US" dirty="0" err="1" smtClean="0"/>
              <a:t>widerlegen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Methoden</a:t>
            </a:r>
            <a:r>
              <a:rPr lang="en-US" dirty="0" smtClean="0"/>
              <a:t> </a:t>
            </a:r>
            <a:r>
              <a:rPr lang="en-US" dirty="0" err="1" smtClean="0"/>
              <a:t>vergleichen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r>
              <a:rPr lang="de-DE" dirty="0" smtClean="0"/>
              <a:t>Gilt auch für Auswahl von Benchmarks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Fallstudien erfordern Selbstreflektion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mtClean="0"/>
              <a:t>Gefahr der Verfälschung und Manipulation</a:t>
            </a:r>
          </a:p>
          <a:p>
            <a:pPr lvl="1"/>
            <a:r>
              <a:rPr lang="de-DE" smtClean="0"/>
              <a:t>Auswahl von sehr vorteilhaftem (trivialen) Fall</a:t>
            </a:r>
          </a:p>
          <a:p>
            <a:pPr lvl="1"/>
            <a:r>
              <a:rPr lang="en-US" smtClean="0"/>
              <a:t>"Vergessen" von Problemen</a:t>
            </a:r>
          </a:p>
          <a:p>
            <a:pPr lvl="1"/>
            <a:r>
              <a:rPr lang="en-US" smtClean="0"/>
              <a:t>Vereinfachende Annahmen</a:t>
            </a:r>
          </a:p>
          <a:p>
            <a:r>
              <a:rPr lang="de-DE" smtClean="0"/>
              <a:t>Protokoll führen, eigene Arbeit kritisch überprüfen</a:t>
            </a:r>
          </a:p>
          <a:p>
            <a:r>
              <a:rPr lang="de-DE" smtClean="0"/>
              <a:t>Erwartungen vor der Fallstudie und Hypothesen </a:t>
            </a:r>
            <a:r>
              <a:rPr lang="en-US" smtClean="0"/>
              <a:t>transparent machen</a:t>
            </a:r>
          </a:p>
          <a:p>
            <a:r>
              <a:rPr lang="de-DE" smtClean="0"/>
              <a:t>In der Praxis tendieren Fallstudien zum Widerlegen von </a:t>
            </a:r>
            <a:r>
              <a:rPr lang="en-US" smtClean="0"/>
              <a:t>Hypothesen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Fallstudien zusammenfassen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Fallstudienbeschreibungen oft lang, subjektiv und </a:t>
            </a:r>
            <a:r>
              <a:rPr lang="en-US" dirty="0" err="1" smtClean="0"/>
              <a:t>anekdotisch</a:t>
            </a:r>
            <a:endParaRPr lang="en-US" dirty="0" smtClean="0"/>
          </a:p>
          <a:p>
            <a:r>
              <a:rPr lang="en-US" dirty="0" smtClean="0"/>
              <a:t>Oft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knapp</a:t>
            </a:r>
            <a:r>
              <a:rPr lang="en-US" dirty="0" smtClean="0"/>
              <a:t> </a:t>
            </a:r>
            <a:r>
              <a:rPr lang="en-US" dirty="0" err="1" smtClean="0"/>
              <a:t>zusammenfassbar</a:t>
            </a:r>
            <a:r>
              <a:rPr lang="de-DE" dirty="0" smtClean="0"/>
              <a:t>, da reale Fälle komplex sind</a:t>
            </a:r>
          </a:p>
          <a:p>
            <a:r>
              <a:rPr lang="en-US" dirty="0" err="1" smtClean="0"/>
              <a:t>Erfahrungen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Kontext</a:t>
            </a:r>
            <a:r>
              <a:rPr lang="en-US" dirty="0" smtClean="0"/>
              <a:t> </a:t>
            </a:r>
            <a:r>
              <a:rPr lang="en-US" dirty="0" err="1" smtClean="0"/>
              <a:t>weitergeben</a:t>
            </a:r>
            <a:endParaRPr lang="en-US" dirty="0" smtClean="0"/>
          </a:p>
          <a:p>
            <a:pPr lvl="1"/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Erfahrungen</a:t>
            </a:r>
            <a:r>
              <a:rPr lang="en-US" dirty="0" smtClean="0"/>
              <a:t> </a:t>
            </a:r>
            <a:r>
              <a:rPr lang="en-US" dirty="0" err="1" smtClean="0"/>
              <a:t>anderer</a:t>
            </a:r>
            <a:r>
              <a:rPr lang="en-US" dirty="0" smtClean="0"/>
              <a:t> </a:t>
            </a:r>
            <a:r>
              <a:rPr lang="en-US" dirty="0" err="1" smtClean="0"/>
              <a:t>lernen</a:t>
            </a:r>
            <a:endParaRPr lang="en-US" dirty="0" smtClean="0"/>
          </a:p>
          <a:p>
            <a:pPr lvl="1"/>
            <a:r>
              <a:rPr lang="en-US" dirty="0" err="1" smtClean="0"/>
              <a:t>Zusammenfassung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erwünscht</a:t>
            </a:r>
            <a:endParaRPr lang="en-US" dirty="0" smtClean="0"/>
          </a:p>
          <a:p>
            <a:r>
              <a:rPr lang="en-US" dirty="0" smtClean="0"/>
              <a:t>Details in </a:t>
            </a:r>
            <a:r>
              <a:rPr lang="en-US" dirty="0" err="1" smtClean="0"/>
              <a:t>Anhang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Questionnaires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3074" name="Picture 2" descr="https://www.wikihow.com/images_en/thumb/3/38/Make-a-Questionnaire-Step-1-Version-7.jpg/v4-728px-Make-a-Questionnaire-Step-1-Version-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4365104"/>
            <a:ext cx="1929879" cy="14474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a questionnaire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To measure programming experience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To measure satisfaction of the students at the university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To measure satisfaction with the </a:t>
            </a:r>
            <a:r>
              <a:rPr lang="en-US" dirty="0" err="1" smtClean="0"/>
              <a:t>mensa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Questionnaires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in </a:t>
            </a:r>
            <a:r>
              <a:rPr lang="de-DE" dirty="0" err="1" smtClean="0"/>
              <a:t>computer</a:t>
            </a:r>
            <a:r>
              <a:rPr lang="de-DE" dirty="0" smtClean="0"/>
              <a:t> </a:t>
            </a:r>
            <a:r>
              <a:rPr lang="de-DE" dirty="0" err="1" smtClean="0"/>
              <a:t>science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r>
              <a:rPr lang="de-DE" dirty="0" smtClean="0"/>
              <a:t>, but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supferficial</a:t>
            </a:r>
            <a:endParaRPr lang="de-DE" dirty="0" smtClean="0"/>
          </a:p>
          <a:p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creating</a:t>
            </a:r>
            <a:r>
              <a:rPr lang="de-DE" dirty="0" smtClean="0"/>
              <a:t> a </a:t>
            </a:r>
            <a:r>
              <a:rPr lang="de-DE" dirty="0" err="1" smtClean="0"/>
              <a:t>questionnaire</a:t>
            </a:r>
            <a:r>
              <a:rPr lang="de-DE" dirty="0" smtClean="0"/>
              <a:t>, </a:t>
            </a:r>
            <a:r>
              <a:rPr lang="de-DE" dirty="0" err="1" smtClean="0"/>
              <a:t>read</a:t>
            </a:r>
            <a:r>
              <a:rPr lang="de-DE" dirty="0" smtClean="0"/>
              <a:t> </a:t>
            </a:r>
            <a:r>
              <a:rPr lang="de-DE" dirty="0" err="1" smtClean="0"/>
              <a:t>literature</a:t>
            </a:r>
            <a:endParaRPr lang="de-DE" dirty="0" smtClean="0"/>
          </a:p>
          <a:p>
            <a:r>
              <a:rPr lang="de-DE" dirty="0" smtClean="0"/>
              <a:t>Talk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experts</a:t>
            </a:r>
            <a:endParaRPr lang="de-DE" dirty="0" smtClean="0"/>
          </a:p>
          <a:p>
            <a:r>
              <a:rPr lang="en-US" dirty="0" smtClean="0"/>
              <a:t>Evaluate the questionnaire before using it</a:t>
            </a:r>
          </a:p>
          <a:p>
            <a:endParaRPr lang="de-DE" dirty="0" smtClean="0"/>
          </a:p>
          <a:p>
            <a:r>
              <a:rPr lang="de-DE" dirty="0" smtClean="0"/>
              <a:t>Even </a:t>
            </a:r>
            <a:r>
              <a:rPr lang="de-DE" dirty="0" err="1" smtClean="0"/>
              <a:t>better</a:t>
            </a:r>
            <a:r>
              <a:rPr lang="de-DE" dirty="0" smtClean="0"/>
              <a:t>: </a:t>
            </a:r>
            <a:r>
              <a:rPr lang="de-DE" dirty="0" err="1"/>
              <a:t>U</a:t>
            </a:r>
            <a:r>
              <a:rPr lang="de-DE" dirty="0" err="1" smtClean="0"/>
              <a:t>se</a:t>
            </a:r>
            <a:r>
              <a:rPr lang="de-DE" dirty="0" smtClean="0"/>
              <a:t> an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questionnaire</a:t>
            </a:r>
            <a:r>
              <a:rPr lang="de-DE" dirty="0" smtClean="0"/>
              <a:t> </a:t>
            </a:r>
            <a:r>
              <a:rPr lang="de-DE" dirty="0" err="1" smtClean="0"/>
              <a:t>whenever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36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Closed questions that can be analyzed </a:t>
            </a:r>
            <a:r>
              <a:rPr lang="en-US" dirty="0" err="1" smtClean="0"/>
              <a:t>quantitavely</a:t>
            </a:r>
            <a:endParaRPr lang="en-US" dirty="0" smtClean="0"/>
          </a:p>
          <a:p>
            <a:r>
              <a:rPr lang="en-US" dirty="0" smtClean="0"/>
              <a:t>Likert scale, e.g.,  1 to 5</a:t>
            </a:r>
          </a:p>
          <a:p>
            <a:pPr lvl="1"/>
            <a:r>
              <a:rPr lang="en-US" dirty="0" smtClean="0"/>
              <a:t>How experienced are you with the following programming languages?</a:t>
            </a:r>
          </a:p>
          <a:p>
            <a:endParaRPr lang="en-US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37</a:t>
            </a:fld>
            <a:endParaRPr lang="de-DE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3413319"/>
              </p:ext>
            </p:extLst>
          </p:nvPr>
        </p:nvGraphicFramePr>
        <p:xfrm>
          <a:off x="2809853" y="3714752"/>
          <a:ext cx="8182692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5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5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37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37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very</a:t>
                      </a:r>
                      <a:r>
                        <a:rPr lang="de-DE" dirty="0" smtClean="0"/>
                        <a:t> </a:t>
                      </a:r>
                    </a:p>
                    <a:p>
                      <a:r>
                        <a:rPr lang="de-DE" dirty="0" err="1" smtClean="0"/>
                        <a:t>inepxerienced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inepxerienced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medium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epxerienced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very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epxerienced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mtClean="0"/>
                        <a:t>Java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mtClean="0"/>
                        <a:t>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mtClean="0"/>
                        <a:t>Haskell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mtClean="0"/>
                        <a:t>Prolog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23"/>
          <p:cNvGrpSpPr/>
          <p:nvPr/>
        </p:nvGrpSpPr>
        <p:grpSpPr>
          <a:xfrm>
            <a:off x="7464152" y="4419161"/>
            <a:ext cx="457200" cy="228600"/>
            <a:chOff x="990600" y="4876800"/>
            <a:chExt cx="2362200" cy="1295400"/>
          </a:xfrm>
        </p:grpSpPr>
        <p:cxnSp>
          <p:nvCxnSpPr>
            <p:cNvPr id="13" name="Straight Connector 24"/>
            <p:cNvCxnSpPr/>
            <p:nvPr/>
          </p:nvCxnSpPr>
          <p:spPr>
            <a:xfrm flipV="1">
              <a:off x="990600" y="4876800"/>
              <a:ext cx="2362200" cy="1295400"/>
            </a:xfrm>
            <a:prstGeom prst="line">
              <a:avLst/>
            </a:prstGeom>
            <a:ln w="5715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25"/>
            <p:cNvCxnSpPr/>
            <p:nvPr/>
          </p:nvCxnSpPr>
          <p:spPr>
            <a:xfrm rot="10800000">
              <a:off x="1143794" y="4877594"/>
              <a:ext cx="2209006" cy="1294606"/>
            </a:xfrm>
            <a:prstGeom prst="line">
              <a:avLst/>
            </a:prstGeom>
            <a:ln w="5715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6"/>
          <p:cNvGrpSpPr/>
          <p:nvPr/>
        </p:nvGrpSpPr>
        <p:grpSpPr>
          <a:xfrm>
            <a:off x="6193061" y="4779995"/>
            <a:ext cx="457200" cy="228600"/>
            <a:chOff x="990600" y="4876800"/>
            <a:chExt cx="2362200" cy="1295400"/>
          </a:xfrm>
        </p:grpSpPr>
        <p:cxnSp>
          <p:nvCxnSpPr>
            <p:cNvPr id="16" name="Straight Connector 27"/>
            <p:cNvCxnSpPr/>
            <p:nvPr/>
          </p:nvCxnSpPr>
          <p:spPr>
            <a:xfrm flipV="1">
              <a:off x="990600" y="4876800"/>
              <a:ext cx="2362200" cy="1295400"/>
            </a:xfrm>
            <a:prstGeom prst="line">
              <a:avLst/>
            </a:prstGeom>
            <a:ln w="5715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28"/>
            <p:cNvCxnSpPr/>
            <p:nvPr/>
          </p:nvCxnSpPr>
          <p:spPr>
            <a:xfrm rot="10800000">
              <a:off x="1143794" y="4877594"/>
              <a:ext cx="2209006" cy="1294606"/>
            </a:xfrm>
            <a:prstGeom prst="line">
              <a:avLst/>
            </a:prstGeom>
            <a:ln w="5715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26"/>
          <p:cNvGrpSpPr/>
          <p:nvPr/>
        </p:nvGrpSpPr>
        <p:grpSpPr>
          <a:xfrm>
            <a:off x="6222710" y="5194793"/>
            <a:ext cx="457200" cy="228600"/>
            <a:chOff x="990600" y="4876800"/>
            <a:chExt cx="2362200" cy="1295400"/>
          </a:xfrm>
        </p:grpSpPr>
        <p:cxnSp>
          <p:nvCxnSpPr>
            <p:cNvPr id="20" name="Straight Connector 27"/>
            <p:cNvCxnSpPr/>
            <p:nvPr/>
          </p:nvCxnSpPr>
          <p:spPr>
            <a:xfrm flipV="1">
              <a:off x="990600" y="4876800"/>
              <a:ext cx="2362200" cy="1295400"/>
            </a:xfrm>
            <a:prstGeom prst="line">
              <a:avLst/>
            </a:prstGeom>
            <a:ln w="5715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8"/>
            <p:cNvCxnSpPr/>
            <p:nvPr/>
          </p:nvCxnSpPr>
          <p:spPr>
            <a:xfrm rot="10800000">
              <a:off x="1143794" y="4877594"/>
              <a:ext cx="2209006" cy="1294606"/>
            </a:xfrm>
            <a:prstGeom prst="line">
              <a:avLst/>
            </a:prstGeom>
            <a:ln w="5715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6"/>
          <p:cNvGrpSpPr/>
          <p:nvPr/>
        </p:nvGrpSpPr>
        <p:grpSpPr>
          <a:xfrm>
            <a:off x="4727848" y="5517232"/>
            <a:ext cx="457200" cy="228600"/>
            <a:chOff x="990600" y="4876800"/>
            <a:chExt cx="2362200" cy="1295400"/>
          </a:xfrm>
        </p:grpSpPr>
        <p:cxnSp>
          <p:nvCxnSpPr>
            <p:cNvPr id="23" name="Straight Connector 27"/>
            <p:cNvCxnSpPr/>
            <p:nvPr/>
          </p:nvCxnSpPr>
          <p:spPr>
            <a:xfrm flipV="1">
              <a:off x="990600" y="4876800"/>
              <a:ext cx="2362200" cy="1295400"/>
            </a:xfrm>
            <a:prstGeom prst="line">
              <a:avLst/>
            </a:prstGeom>
            <a:ln w="5715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8"/>
            <p:cNvCxnSpPr/>
            <p:nvPr/>
          </p:nvCxnSpPr>
          <p:spPr>
            <a:xfrm rot="10800000">
              <a:off x="1143794" y="4877594"/>
              <a:ext cx="2209006" cy="1294606"/>
            </a:xfrm>
            <a:prstGeom prst="line">
              <a:avLst/>
            </a:prstGeom>
            <a:ln w="5715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Incorrect Answers?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860310"/>
              </p:ext>
            </p:extLst>
          </p:nvPr>
        </p:nvGraphicFramePr>
        <p:xfrm>
          <a:off x="2063552" y="2863906"/>
          <a:ext cx="8856984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1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Question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Response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Year of enrollment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ysClr val="windowText" lastClr="000000"/>
                          </a:solidFill>
                        </a:rPr>
                        <a:t>1945</a:t>
                      </a:r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For how many years have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 you been programming?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ysClr val="windowText" lastClr="000000"/>
                          </a:solidFill>
                        </a:rPr>
                        <a:t>99</a:t>
                      </a:r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How many programming courses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 did you complete?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ysClr val="windowText" lastClr="000000"/>
                          </a:solidFill>
                        </a:rPr>
                        <a:t>99</a:t>
                      </a:r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Experience with Java,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 C, Haskell, Prolog, programming paradigms</a:t>
                      </a:r>
                      <a:endParaRPr lang="en-US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Number of further languages with at least medium experience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ysClr val="windowText" lastClr="000000"/>
                          </a:solidFill>
                        </a:rPr>
                        <a:t>99</a:t>
                      </a:r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>
                          <a:solidFill>
                            <a:sysClr val="windowText" lastClr="000000"/>
                          </a:solidFill>
                        </a:rPr>
                        <a:t>What</a:t>
                      </a:r>
                      <a:r>
                        <a:rPr lang="de-DE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dirty="0" err="1" smtClean="0">
                          <a:solidFill>
                            <a:sysClr val="windowText" lastClr="000000"/>
                          </a:solidFill>
                        </a:rPr>
                        <a:t>domain</a:t>
                      </a:r>
                      <a:r>
                        <a:rPr lang="de-DE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dirty="0" err="1" smtClean="0">
                          <a:solidFill>
                            <a:sysClr val="windowText" lastClr="000000"/>
                          </a:solidFill>
                        </a:rPr>
                        <a:t>did</a:t>
                      </a:r>
                      <a:r>
                        <a:rPr lang="de-DE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aseline="0" dirty="0" err="1" smtClean="0">
                          <a:solidFill>
                            <a:sysClr val="windowText" lastClr="000000"/>
                          </a:solidFill>
                        </a:rPr>
                        <a:t>your</a:t>
                      </a:r>
                      <a:r>
                        <a:rPr lang="de-DE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aseline="0" dirty="0" err="1" smtClean="0">
                          <a:solidFill>
                            <a:sysClr val="windowText" lastClr="000000"/>
                          </a:solidFill>
                        </a:rPr>
                        <a:t>projects</a:t>
                      </a:r>
                      <a:r>
                        <a:rPr lang="de-DE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aseline="0" dirty="0" err="1" smtClean="0">
                          <a:solidFill>
                            <a:sysClr val="windowText" lastClr="000000"/>
                          </a:solidFill>
                        </a:rPr>
                        <a:t>belong</a:t>
                      </a:r>
                      <a:r>
                        <a:rPr lang="de-DE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aseline="0" dirty="0" err="1" smtClean="0">
                          <a:solidFill>
                            <a:sysClr val="windowText" lastClr="000000"/>
                          </a:solidFill>
                        </a:rPr>
                        <a:t>to</a:t>
                      </a:r>
                      <a:r>
                        <a:rPr lang="de-DE" baseline="0" dirty="0" smtClean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echteck 6"/>
          <p:cNvSpPr/>
          <p:nvPr/>
        </p:nvSpPr>
        <p:spPr>
          <a:xfrm>
            <a:off x="7424820" y="5292798"/>
            <a:ext cx="32146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>
                <a:solidFill>
                  <a:sysClr val="windowText" lastClr="000000"/>
                </a:solidFill>
              </a:rPr>
              <a:t>Nowhere</a:t>
            </a:r>
            <a:r>
              <a:rPr lang="de-DE" dirty="0" smtClean="0">
                <a:solidFill>
                  <a:sysClr val="windowText" lastClr="000000"/>
                </a:solidFill>
              </a:rPr>
              <a:t>. I </a:t>
            </a:r>
            <a:r>
              <a:rPr lang="de-DE" dirty="0" err="1" smtClean="0">
                <a:solidFill>
                  <a:sysClr val="windowText" lastClr="000000"/>
                </a:solidFill>
              </a:rPr>
              <a:t>have</a:t>
            </a:r>
            <a:r>
              <a:rPr lang="de-DE" dirty="0" smtClean="0">
                <a:solidFill>
                  <a:sysClr val="windowText" lastClr="000000"/>
                </a:solidFill>
              </a:rPr>
              <a:t> </a:t>
            </a:r>
            <a:r>
              <a:rPr lang="de-DE" dirty="0" err="1" smtClean="0">
                <a:solidFill>
                  <a:sysClr val="windowText" lastClr="000000"/>
                </a:solidFill>
              </a:rPr>
              <a:t>hidden</a:t>
            </a:r>
            <a:r>
              <a:rPr lang="de-DE" dirty="0" smtClean="0">
                <a:solidFill>
                  <a:sysClr val="windowText" lastClr="000000"/>
                </a:solidFill>
              </a:rPr>
              <a:t> </a:t>
            </a:r>
            <a:r>
              <a:rPr lang="de-DE" dirty="0" err="1" smtClean="0">
                <a:solidFill>
                  <a:sysClr val="windowText" lastClr="000000"/>
                </a:solidFill>
              </a:rPr>
              <a:t>my</a:t>
            </a:r>
            <a:r>
              <a:rPr lang="de-DE" dirty="0" smtClean="0">
                <a:solidFill>
                  <a:sysClr val="windowText" lastClr="000000"/>
                </a:solidFill>
              </a:rPr>
              <a:t> </a:t>
            </a:r>
            <a:r>
              <a:rPr lang="de-DE" dirty="0" err="1" smtClean="0">
                <a:solidFill>
                  <a:sysClr val="windowText" lastClr="000000"/>
                </a:solidFill>
              </a:rPr>
              <a:t>unbearable</a:t>
            </a:r>
            <a:r>
              <a:rPr lang="de-DE" dirty="0" smtClean="0">
                <a:solidFill>
                  <a:sysClr val="windowText" lastClr="000000"/>
                </a:solidFill>
              </a:rPr>
              <a:t> </a:t>
            </a:r>
            <a:r>
              <a:rPr lang="de-DE" dirty="0" err="1" smtClean="0">
                <a:solidFill>
                  <a:sysClr val="windowText" lastClr="000000"/>
                </a:solidFill>
              </a:rPr>
              <a:t>skills</a:t>
            </a:r>
            <a:r>
              <a:rPr lang="de-DE" dirty="0" smtClean="0">
                <a:solidFill>
                  <a:sysClr val="windowText" lastClr="000000"/>
                </a:solidFill>
              </a:rPr>
              <a:t> </a:t>
            </a:r>
            <a:r>
              <a:rPr lang="de-DE" dirty="0" err="1" smtClean="0">
                <a:solidFill>
                  <a:sysClr val="windowText" lastClr="000000"/>
                </a:solidFill>
              </a:rPr>
              <a:t>from</a:t>
            </a:r>
            <a:r>
              <a:rPr lang="de-DE" dirty="0" smtClean="0">
                <a:solidFill>
                  <a:sysClr val="windowText" lastClr="000000"/>
                </a:solidFill>
              </a:rPr>
              <a:t> </a:t>
            </a:r>
            <a:r>
              <a:rPr lang="de-DE" dirty="0" err="1" smtClean="0">
                <a:solidFill>
                  <a:sysClr val="windowText" lastClr="000000"/>
                </a:solidFill>
              </a:rPr>
              <a:t>humaniy</a:t>
            </a:r>
            <a:r>
              <a:rPr lang="de-DE" dirty="0" smtClean="0">
                <a:solidFill>
                  <a:sysClr val="windowText" lastClr="000000"/>
                </a:solidFill>
              </a:rPr>
              <a:t>, </a:t>
            </a:r>
            <a:r>
              <a:rPr lang="de-DE" dirty="0" err="1" smtClean="0">
                <a:solidFill>
                  <a:sysClr val="windowText" lastClr="000000"/>
                </a:solidFill>
              </a:rPr>
              <a:t>because</a:t>
            </a:r>
            <a:r>
              <a:rPr lang="de-DE" dirty="0" smtClean="0">
                <a:solidFill>
                  <a:sysClr val="windowText" lastClr="000000"/>
                </a:solidFill>
              </a:rPr>
              <a:t> </a:t>
            </a:r>
            <a:r>
              <a:rPr lang="de-DE" dirty="0" err="1" smtClean="0">
                <a:solidFill>
                  <a:sysClr val="windowText" lastClr="000000"/>
                </a:solidFill>
              </a:rPr>
              <a:t>otherwise</a:t>
            </a:r>
            <a:r>
              <a:rPr lang="de-DE" dirty="0" smtClean="0">
                <a:solidFill>
                  <a:sysClr val="windowText" lastClr="000000"/>
                </a:solidFill>
              </a:rPr>
              <a:t>, all </a:t>
            </a:r>
            <a:r>
              <a:rPr lang="de-DE" dirty="0" err="1" smtClean="0">
                <a:solidFill>
                  <a:sysClr val="windowText" lastClr="000000"/>
                </a:solidFill>
              </a:rPr>
              <a:t>would</a:t>
            </a:r>
            <a:r>
              <a:rPr lang="de-DE" dirty="0" smtClean="0">
                <a:solidFill>
                  <a:sysClr val="windowText" lastClr="000000"/>
                </a:solidFill>
              </a:rPr>
              <a:t> </a:t>
            </a:r>
            <a:r>
              <a:rPr lang="de-DE" dirty="0" err="1" smtClean="0">
                <a:solidFill>
                  <a:sysClr val="windowText" lastClr="000000"/>
                </a:solidFill>
              </a:rPr>
              <a:t>have</a:t>
            </a:r>
            <a:r>
              <a:rPr lang="de-DE" dirty="0" smtClean="0">
                <a:solidFill>
                  <a:sysClr val="windowText" lastClr="000000"/>
                </a:solidFill>
              </a:rPr>
              <a:t> </a:t>
            </a:r>
            <a:r>
              <a:rPr lang="de-DE" dirty="0" err="1" smtClean="0">
                <a:solidFill>
                  <a:sysClr val="windowText" lastClr="000000"/>
                </a:solidFill>
              </a:rPr>
              <a:t>succumbed</a:t>
            </a:r>
            <a:r>
              <a:rPr lang="de-DE" dirty="0" smtClean="0">
                <a:solidFill>
                  <a:sysClr val="windowText" lastClr="000000"/>
                </a:solidFill>
              </a:rPr>
              <a:t> </a:t>
            </a:r>
            <a:r>
              <a:rPr lang="de-DE" dirty="0" err="1" smtClean="0">
                <a:solidFill>
                  <a:sysClr val="windowText" lastClr="000000"/>
                </a:solidFill>
              </a:rPr>
              <a:t>to</a:t>
            </a:r>
            <a:r>
              <a:rPr lang="de-DE" dirty="0" smtClean="0">
                <a:solidFill>
                  <a:sysClr val="windowText" lastClr="000000"/>
                </a:solidFill>
              </a:rPr>
              <a:t> </a:t>
            </a:r>
            <a:r>
              <a:rPr lang="de-DE" dirty="0" err="1" smtClean="0">
                <a:solidFill>
                  <a:sysClr val="windowText" lastClr="000000"/>
                </a:solidFill>
              </a:rPr>
              <a:t>deep</a:t>
            </a:r>
            <a:r>
              <a:rPr lang="de-DE" dirty="0" smtClean="0">
                <a:solidFill>
                  <a:sysClr val="windowText" lastClr="000000"/>
                </a:solidFill>
              </a:rPr>
              <a:t> </a:t>
            </a:r>
            <a:r>
              <a:rPr lang="de-DE" dirty="0" err="1" smtClean="0">
                <a:solidFill>
                  <a:sysClr val="windowText" lastClr="000000"/>
                </a:solidFill>
              </a:rPr>
              <a:t>depression</a:t>
            </a:r>
            <a:r>
              <a:rPr lang="de-DE" dirty="0" smtClean="0">
                <a:solidFill>
                  <a:sysClr val="windowText" lastClr="000000"/>
                </a:solidFill>
              </a:rPr>
              <a:t>.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 of Questionnaires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cost</a:t>
            </a:r>
          </a:p>
          <a:p>
            <a:r>
              <a:rPr lang="en-US" dirty="0" smtClean="0"/>
              <a:t>Large sample</a:t>
            </a:r>
          </a:p>
          <a:p>
            <a:r>
              <a:rPr lang="en-US" dirty="0" smtClean="0"/>
              <a:t>Good for additional information collection</a:t>
            </a:r>
          </a:p>
          <a:p>
            <a:r>
              <a:rPr lang="en-US" dirty="0" smtClean="0"/>
              <a:t>Can be done online (but: unclear questions?)</a:t>
            </a:r>
          </a:p>
          <a:p>
            <a:endParaRPr lang="en-US" dirty="0" smtClean="0"/>
          </a:p>
          <a:p>
            <a:r>
              <a:rPr lang="en-US" dirty="0" smtClean="0"/>
              <a:t>Tools: PROPHET, </a:t>
            </a:r>
            <a:r>
              <a:rPr lang="en-US" dirty="0" err="1" smtClean="0"/>
              <a:t>SurveyMonkey</a:t>
            </a:r>
            <a:r>
              <a:rPr lang="en-US" dirty="0" smtClean="0"/>
              <a:t>, </a:t>
            </a:r>
            <a:r>
              <a:rPr lang="en-US" dirty="0" err="1" smtClean="0"/>
              <a:t>EFSSurvey</a:t>
            </a:r>
            <a:r>
              <a:rPr lang="en-US" dirty="0" smtClean="0"/>
              <a:t>, </a:t>
            </a:r>
            <a:r>
              <a:rPr lang="en-US" dirty="0" err="1" smtClean="0"/>
              <a:t>GoogleForms</a:t>
            </a:r>
            <a:r>
              <a:rPr lang="en-US" dirty="0" smtClean="0"/>
              <a:t>,....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Superficial Differentiation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1504" y="2132856"/>
            <a:ext cx="3960440" cy="45948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200" dirty="0" smtClean="0"/>
              <a:t>Quantitative</a:t>
            </a:r>
            <a:endParaRPr lang="en-US" dirty="0" smtClean="0"/>
          </a:p>
          <a:p>
            <a:pPr marL="363538" lvl="1"/>
            <a:r>
              <a:rPr lang="en-US" sz="2800" dirty="0" smtClean="0"/>
              <a:t>Lab</a:t>
            </a:r>
          </a:p>
          <a:p>
            <a:pPr marL="363538" lvl="1"/>
            <a:r>
              <a:rPr lang="en-US" sz="2800" dirty="0" smtClean="0"/>
              <a:t>Explain</a:t>
            </a:r>
          </a:p>
          <a:p>
            <a:pPr marL="363538" lvl="1"/>
            <a:r>
              <a:rPr lang="en-US" sz="2800" dirty="0" smtClean="0"/>
              <a:t>"Hard Methods"</a:t>
            </a:r>
          </a:p>
          <a:p>
            <a:pPr marL="363538" lvl="1"/>
            <a:r>
              <a:rPr lang="en-US" sz="2800" dirty="0" smtClean="0"/>
              <a:t>Measuring</a:t>
            </a:r>
          </a:p>
          <a:p>
            <a:pPr marL="363538" lvl="1"/>
            <a:r>
              <a:rPr lang="en-US" sz="2800" dirty="0" smtClean="0"/>
              <a:t>Sample</a:t>
            </a:r>
          </a:p>
          <a:p>
            <a:pPr marL="363538" lvl="1"/>
            <a:r>
              <a:rPr lang="en-US" sz="2800" dirty="0" smtClean="0"/>
              <a:t>Numbers</a:t>
            </a:r>
          </a:p>
          <a:p>
            <a:pPr marL="363538" lvl="1"/>
            <a:r>
              <a:rPr lang="en-US" sz="2800" dirty="0" smtClean="0"/>
              <a:t>Abstraction</a:t>
            </a:r>
            <a:endParaRPr lang="en-US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6168008" y="2132377"/>
            <a:ext cx="421484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 err="1"/>
              <a:t>Qualtitative</a:t>
            </a:r>
            <a:endParaRPr lang="en-US" sz="3200" dirty="0"/>
          </a:p>
          <a:p>
            <a:pPr marL="342900" indent="-342900">
              <a:spcBef>
                <a:spcPct val="20000"/>
              </a:spcBef>
              <a:buFont typeface="Symbol" pitchFamily="18" charset="2"/>
              <a:buChar char="-"/>
              <a:defRPr/>
            </a:pPr>
            <a:r>
              <a:rPr lang="de-DE" sz="2800" dirty="0"/>
              <a:t>Field</a:t>
            </a:r>
          </a:p>
          <a:p>
            <a:pPr marL="342900" indent="-342900">
              <a:spcBef>
                <a:spcPct val="20000"/>
              </a:spcBef>
              <a:buFont typeface="Symbol" pitchFamily="18" charset="2"/>
              <a:buChar char="-"/>
              <a:defRPr/>
            </a:pPr>
            <a:r>
              <a:rPr lang="de-DE" sz="2800" dirty="0" err="1"/>
              <a:t>Understand</a:t>
            </a:r>
            <a:endParaRPr lang="de-DE" sz="2800" dirty="0"/>
          </a:p>
          <a:p>
            <a:pPr marL="342900" indent="-342900">
              <a:spcBef>
                <a:spcPct val="20000"/>
              </a:spcBef>
              <a:buFont typeface="Symbol" pitchFamily="18" charset="2"/>
              <a:buChar char="-"/>
              <a:defRPr/>
            </a:pPr>
            <a:r>
              <a:rPr lang="de-DE" sz="2800" dirty="0" smtClean="0"/>
              <a:t>"Soft </a:t>
            </a:r>
            <a:r>
              <a:rPr lang="de-DE" sz="2800" dirty="0" err="1"/>
              <a:t>Methods</a:t>
            </a:r>
            <a:r>
              <a:rPr lang="de-DE" sz="2800" dirty="0"/>
              <a:t>"</a:t>
            </a:r>
          </a:p>
          <a:p>
            <a:pPr marL="342900" indent="-342900">
              <a:spcBef>
                <a:spcPct val="20000"/>
              </a:spcBef>
              <a:buFont typeface="Symbol" pitchFamily="18" charset="2"/>
              <a:buChar char="-"/>
              <a:defRPr/>
            </a:pPr>
            <a:r>
              <a:rPr lang="en-US" sz="2800" dirty="0"/>
              <a:t>Describing</a:t>
            </a:r>
          </a:p>
          <a:p>
            <a:pPr marL="342900" indent="-342900">
              <a:spcBef>
                <a:spcPct val="20000"/>
              </a:spcBef>
              <a:buFont typeface="Symbol" pitchFamily="18" charset="2"/>
              <a:buChar char="-"/>
              <a:defRPr/>
            </a:pPr>
            <a:r>
              <a:rPr lang="en-US" sz="2800" dirty="0"/>
              <a:t>Single case</a:t>
            </a:r>
          </a:p>
          <a:p>
            <a:pPr marL="342900" indent="-342900">
              <a:spcBef>
                <a:spcPct val="20000"/>
              </a:spcBef>
              <a:buFont typeface="Symbol" pitchFamily="18" charset="2"/>
              <a:buChar char="-"/>
              <a:defRPr/>
            </a:pPr>
            <a:r>
              <a:rPr lang="en-US" sz="2800" dirty="0"/>
              <a:t>Texts, pictures</a:t>
            </a:r>
          </a:p>
          <a:p>
            <a:pPr marL="342900" indent="-342900">
              <a:spcBef>
                <a:spcPct val="20000"/>
              </a:spcBef>
              <a:buFont typeface="Symbol" pitchFamily="18" charset="2"/>
              <a:buChar char="-"/>
              <a:defRPr/>
            </a:pPr>
            <a:r>
              <a:rPr lang="en-US" sz="2800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145215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Beispiel: Programmiererfahrung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Expertenbefragung und Literaturanalyse</a:t>
            </a:r>
          </a:p>
          <a:p>
            <a:r>
              <a:rPr lang="en-US" smtClean="0"/>
              <a:t>Kontrolliertes Experiment mit 128 Probanden (Passau, Marburg, Magdeburg)</a:t>
            </a:r>
          </a:p>
          <a:p>
            <a:r>
              <a:rPr lang="en-US" smtClean="0"/>
              <a:t>Vergleich Anzahl korrekter Antworten mit Antworten im Fragebogen</a:t>
            </a:r>
          </a:p>
          <a:p>
            <a:r>
              <a:rPr lang="en-US" smtClean="0"/>
              <a:t>Extraktion von 2 relevanten Fragen</a:t>
            </a:r>
          </a:p>
          <a:p>
            <a:r>
              <a:rPr lang="en-US" smtClean="0"/>
              <a:t>Nächster Schritt: Experiment replizieren und überprüfen, ob dieselben relevanten Fragen extrahiert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>
          <a:xfrm rot="16200000" flipH="1">
            <a:off x="7466320" y="4176074"/>
            <a:ext cx="4117968" cy="6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Programming Experience</a:t>
            </a:r>
            <a:endParaRPr lang="de-DE" dirty="0"/>
          </a:p>
        </p:txBody>
      </p:sp>
      <p:sp>
        <p:nvSpPr>
          <p:cNvPr id="146" name="Slide Number Placeholder 1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 dirty="0"/>
          </a:p>
        </p:txBody>
      </p:sp>
      <p:cxnSp>
        <p:nvCxnSpPr>
          <p:cNvPr id="17" name="Straight Connector 16"/>
          <p:cNvCxnSpPr/>
          <p:nvPr/>
        </p:nvCxnSpPr>
        <p:spPr>
          <a:xfrm rot="5400000">
            <a:off x="1981026" y="4175594"/>
            <a:ext cx="4116380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666031" y="4176387"/>
            <a:ext cx="4117968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351826" y="4176378"/>
            <a:ext cx="4117966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4038418" y="4175583"/>
            <a:ext cx="4116378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4723422" y="4176378"/>
            <a:ext cx="4117968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 flipH="1">
            <a:off x="5408919" y="4176075"/>
            <a:ext cx="4117968" cy="6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6096214" y="4175981"/>
            <a:ext cx="4115584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6780823" y="4176377"/>
            <a:ext cx="4117968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457699" y="6232195"/>
            <a:ext cx="533400" cy="503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829300" y="6232195"/>
            <a:ext cx="533400" cy="503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200900" y="6232195"/>
            <a:ext cx="533400" cy="503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573106" y="6232195"/>
            <a:ext cx="533400" cy="503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752599" y="2297549"/>
            <a:ext cx="1066800" cy="2889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>
                <a:solidFill>
                  <a:schemeClr val="tx1"/>
                </a:solidFill>
              </a:rPr>
              <a:t>Years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352194" y="2697593"/>
            <a:ext cx="2477106" cy="3270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tangle 31"/>
          <p:cNvSpPr/>
          <p:nvPr/>
        </p:nvSpPr>
        <p:spPr>
          <a:xfrm>
            <a:off x="1752600" y="2734872"/>
            <a:ext cx="1470025" cy="2873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>
                <a:solidFill>
                  <a:schemeClr val="tx1"/>
                </a:solidFill>
              </a:rPr>
              <a:t>Education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352195" y="3168319"/>
            <a:ext cx="1638905" cy="3270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tangle 33"/>
          <p:cNvSpPr/>
          <p:nvPr/>
        </p:nvSpPr>
        <p:spPr>
          <a:xfrm>
            <a:off x="1752600" y="3167493"/>
            <a:ext cx="1470025" cy="28575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>
                <a:solidFill>
                  <a:schemeClr val="tx1"/>
                </a:solidFill>
              </a:rPr>
              <a:t>Self Estimation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352802" y="3771569"/>
            <a:ext cx="1250949" cy="3333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tangle 35"/>
          <p:cNvSpPr/>
          <p:nvPr/>
        </p:nvSpPr>
        <p:spPr>
          <a:xfrm>
            <a:off x="1753206" y="3777098"/>
            <a:ext cx="1598988" cy="3190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>
                <a:solidFill>
                  <a:schemeClr val="tx1"/>
                </a:solidFill>
              </a:rPr>
              <a:t>Unspecified Questionnaire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52195" y="4326381"/>
            <a:ext cx="489556" cy="3556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tangle 37"/>
          <p:cNvSpPr/>
          <p:nvPr/>
        </p:nvSpPr>
        <p:spPr>
          <a:xfrm>
            <a:off x="1752600" y="4386699"/>
            <a:ext cx="1470025" cy="2873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>
                <a:solidFill>
                  <a:schemeClr val="tx1"/>
                </a:solidFill>
              </a:rPr>
              <a:t>Pretest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52195" y="4778043"/>
            <a:ext cx="314914" cy="3333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tangle 39"/>
          <p:cNvSpPr/>
          <p:nvPr/>
        </p:nvSpPr>
        <p:spPr>
          <a:xfrm>
            <a:off x="1752599" y="4818498"/>
            <a:ext cx="1598988" cy="28733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>
                <a:solidFill>
                  <a:schemeClr val="tx1"/>
                </a:solidFill>
              </a:rPr>
              <a:t>Supervisor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351587" y="5303505"/>
            <a:ext cx="5871788" cy="3413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Rectangle 41"/>
          <p:cNvSpPr/>
          <p:nvPr/>
        </p:nvSpPr>
        <p:spPr>
          <a:xfrm>
            <a:off x="1753206" y="5826562"/>
            <a:ext cx="1470632" cy="30638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Not </a:t>
            </a:r>
            <a:r>
              <a:rPr lang="de-DE" dirty="0" err="1">
                <a:solidFill>
                  <a:schemeClr val="tx1"/>
                </a:solidFill>
              </a:rPr>
              <a:t>controlled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351587" y="5798806"/>
            <a:ext cx="6173415" cy="3270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tangle 43"/>
          <p:cNvSpPr/>
          <p:nvPr/>
        </p:nvSpPr>
        <p:spPr>
          <a:xfrm>
            <a:off x="1751993" y="5321737"/>
            <a:ext cx="1470025" cy="33178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Not </a:t>
            </a:r>
            <a:r>
              <a:rPr lang="de-DE" dirty="0" err="1">
                <a:solidFill>
                  <a:schemeClr val="tx1"/>
                </a:solidFill>
              </a:rPr>
              <a:t>specified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707616" y="6239328"/>
            <a:ext cx="888978" cy="28892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>
                <a:solidFill>
                  <a:schemeClr val="tx1"/>
                </a:solidFill>
              </a:rPr>
              <a:t># Papers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52194" y="2269795"/>
            <a:ext cx="6630006" cy="3270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352800" y="6233774"/>
            <a:ext cx="66294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>
            <a:off x="1294613" y="4177173"/>
            <a:ext cx="4116379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4"/>
          <p:cNvSpPr/>
          <p:nvPr/>
        </p:nvSpPr>
        <p:spPr>
          <a:xfrm>
            <a:off x="1127448" y="1916832"/>
            <a:ext cx="2174798" cy="28892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>
                <a:solidFill>
                  <a:schemeClr val="tx1"/>
                </a:solidFill>
              </a:rPr>
              <a:t>Identified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Categories</a:t>
            </a:r>
            <a:r>
              <a:rPr lang="de-DE" sz="1600" dirty="0" smtClean="0">
                <a:solidFill>
                  <a:schemeClr val="tx1"/>
                </a:solidFill>
              </a:rPr>
              <a:t>:</a:t>
            </a:r>
            <a:endParaRPr lang="de-DE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Questionnaire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4" name="Rectangle 3"/>
          <p:cNvSpPr/>
          <p:nvPr/>
        </p:nvSpPr>
        <p:spPr>
          <a:xfrm>
            <a:off x="2438400" y="2268809"/>
            <a:ext cx="1066800" cy="503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dirty="0" err="1">
                <a:solidFill>
                  <a:schemeClr val="tx1"/>
                </a:solidFill>
              </a:rPr>
              <a:t>Years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8400" y="2268809"/>
            <a:ext cx="1981200" cy="503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dirty="0" err="1">
                <a:solidFill>
                  <a:schemeClr val="tx1"/>
                </a:solidFill>
              </a:rPr>
              <a:t>Education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33800" y="2268809"/>
            <a:ext cx="2667000" cy="503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dirty="0" err="1">
                <a:solidFill>
                  <a:schemeClr val="tx1"/>
                </a:solidFill>
              </a:rPr>
              <a:t>Self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 err="1">
                <a:solidFill>
                  <a:schemeClr val="tx1"/>
                </a:solidFill>
              </a:rPr>
              <a:t>Estimation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14600" y="2792678"/>
            <a:ext cx="1066800" cy="503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>
                <a:solidFill>
                  <a:schemeClr val="tx1"/>
                </a:solidFill>
              </a:rPr>
              <a:t>y.Prog</a:t>
            </a:r>
            <a:endParaRPr lang="de-DE" sz="1600" dirty="0">
              <a:solidFill>
                <a:schemeClr val="tx1"/>
              </a:solidFill>
            </a:endParaRPr>
          </a:p>
          <a:p>
            <a:r>
              <a:rPr lang="de-DE" sz="1600" dirty="0" err="1">
                <a:solidFill>
                  <a:schemeClr val="tx1"/>
                </a:solidFill>
              </a:rPr>
              <a:t>y.ProgProf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89080" y="2786969"/>
            <a:ext cx="1078520" cy="503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>
                <a:solidFill>
                  <a:schemeClr val="tx1"/>
                </a:solidFill>
              </a:rPr>
              <a:t>e.Years</a:t>
            </a:r>
            <a:endParaRPr lang="de-DE" sz="1600" dirty="0">
              <a:solidFill>
                <a:schemeClr val="tx1"/>
              </a:solidFill>
            </a:endParaRPr>
          </a:p>
          <a:p>
            <a:r>
              <a:rPr lang="de-DE" sz="1600" dirty="0" err="1">
                <a:solidFill>
                  <a:schemeClr val="tx1"/>
                </a:solidFill>
              </a:rPr>
              <a:t>e.Courses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229600" y="2268809"/>
            <a:ext cx="1981200" cy="503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dirty="0" err="1">
                <a:solidFill>
                  <a:schemeClr val="tx1"/>
                </a:solidFill>
              </a:rPr>
              <a:t>Other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2792678"/>
            <a:ext cx="1078520" cy="503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>
                <a:solidFill>
                  <a:schemeClr val="tx1"/>
                </a:solidFill>
              </a:rPr>
              <a:t>o.Size</a:t>
            </a:r>
            <a:endParaRPr lang="de-DE" sz="1600" dirty="0">
              <a:solidFill>
                <a:schemeClr val="tx1"/>
              </a:solidFill>
            </a:endParaRPr>
          </a:p>
          <a:p>
            <a:r>
              <a:rPr lang="de-DE" sz="1600" dirty="0" err="1">
                <a:solidFill>
                  <a:schemeClr val="tx1"/>
                </a:solidFill>
              </a:rPr>
              <a:t>o.Age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86200" y="2786968"/>
            <a:ext cx="1638297" cy="316231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>
                <a:solidFill>
                  <a:schemeClr val="tx1"/>
                </a:solidFill>
              </a:rPr>
              <a:t>s.PE</a:t>
            </a:r>
            <a:endParaRPr lang="de-DE" sz="1600" dirty="0">
              <a:solidFill>
                <a:schemeClr val="tx1"/>
              </a:solidFill>
            </a:endParaRPr>
          </a:p>
          <a:p>
            <a:r>
              <a:rPr lang="de-DE" sz="1600" dirty="0" err="1">
                <a:solidFill>
                  <a:schemeClr val="tx1"/>
                </a:solidFill>
              </a:rPr>
              <a:t>s.Experts</a:t>
            </a:r>
            <a:endParaRPr lang="de-DE" sz="1600" dirty="0">
              <a:solidFill>
                <a:schemeClr val="tx1"/>
              </a:solidFill>
            </a:endParaRPr>
          </a:p>
          <a:p>
            <a:r>
              <a:rPr lang="de-DE" sz="1600">
                <a:solidFill>
                  <a:schemeClr val="tx1"/>
                </a:solidFill>
              </a:rPr>
              <a:t>s.ClassMates</a:t>
            </a:r>
          </a:p>
          <a:p>
            <a:r>
              <a:rPr lang="de-DE" sz="1600">
                <a:solidFill>
                  <a:schemeClr val="tx1"/>
                </a:solidFill>
              </a:rPr>
              <a:t>s.Java</a:t>
            </a:r>
          </a:p>
          <a:p>
            <a:r>
              <a:rPr lang="de-DE" sz="1600">
                <a:solidFill>
                  <a:schemeClr val="tx1"/>
                </a:solidFill>
              </a:rPr>
              <a:t>s.C</a:t>
            </a:r>
          </a:p>
          <a:p>
            <a:r>
              <a:rPr lang="de-DE" sz="1600">
                <a:solidFill>
                  <a:schemeClr val="tx1"/>
                </a:solidFill>
              </a:rPr>
              <a:t>s.Haskell</a:t>
            </a:r>
          </a:p>
          <a:p>
            <a:r>
              <a:rPr lang="de-DE" sz="1600">
                <a:solidFill>
                  <a:schemeClr val="tx1"/>
                </a:solidFill>
              </a:rPr>
              <a:t>s.Prolog</a:t>
            </a:r>
          </a:p>
          <a:p>
            <a:pPr lvl="0"/>
            <a:r>
              <a:rPr lang="de-DE" sz="1600">
                <a:solidFill>
                  <a:prstClr val="black"/>
                </a:solidFill>
              </a:rPr>
              <a:t>s.NumLanguages</a:t>
            </a:r>
          </a:p>
          <a:p>
            <a:pPr lvl="0"/>
            <a:r>
              <a:rPr lang="de-DE" sz="1600">
                <a:solidFill>
                  <a:prstClr val="black"/>
                </a:solidFill>
              </a:rPr>
              <a:t>s.ObjectOriented</a:t>
            </a:r>
          </a:p>
          <a:p>
            <a:pPr lvl="0"/>
            <a:r>
              <a:rPr lang="de-DE" sz="1600">
                <a:solidFill>
                  <a:prstClr val="black"/>
                </a:solidFill>
              </a:rPr>
              <a:t>s.Imperative</a:t>
            </a:r>
          </a:p>
          <a:p>
            <a:pPr lvl="0"/>
            <a:r>
              <a:rPr lang="de-DE" sz="1600">
                <a:solidFill>
                  <a:prstClr val="black"/>
                </a:solidFill>
              </a:rPr>
              <a:t>s.Functional</a:t>
            </a:r>
          </a:p>
          <a:p>
            <a:pPr lvl="0"/>
            <a:r>
              <a:rPr lang="de-DE" sz="1600">
                <a:solidFill>
                  <a:prstClr val="black"/>
                </a:solidFill>
              </a:rPr>
              <a:t>s.Logical</a:t>
            </a:r>
            <a:endParaRPr lang="de-DE" sz="1600">
              <a:solidFill>
                <a:schemeClr val="tx1"/>
              </a:solidFill>
            </a:endParaRPr>
          </a:p>
          <a:p>
            <a:endParaRPr lang="de-DE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Evaluation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2071678"/>
            <a:ext cx="8229600" cy="1100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de-DE" sz="3200" dirty="0" err="1"/>
              <a:t>Participants</a:t>
            </a:r>
            <a:r>
              <a:rPr lang="de-DE" sz="3200" dirty="0"/>
              <a:t>: 128 </a:t>
            </a:r>
            <a:r>
              <a:rPr lang="de-DE" sz="3200" dirty="0" err="1"/>
              <a:t>students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</a:t>
            </a:r>
            <a:r>
              <a:rPr lang="de-DE" sz="3200" dirty="0" err="1"/>
              <a:t>three</a:t>
            </a:r>
            <a:r>
              <a:rPr lang="de-DE" sz="3200" dirty="0"/>
              <a:t> different German </a:t>
            </a:r>
            <a:r>
              <a:rPr lang="de-DE" sz="3200" dirty="0" err="1"/>
              <a:t>universities</a:t>
            </a:r>
            <a:endParaRPr lang="de-DE" sz="3200" dirty="0"/>
          </a:p>
        </p:txBody>
      </p:sp>
      <p:sp>
        <p:nvSpPr>
          <p:cNvPr id="9" name="Pfeil nach rechts 8"/>
          <p:cNvSpPr/>
          <p:nvPr/>
        </p:nvSpPr>
        <p:spPr>
          <a:xfrm>
            <a:off x="1881160" y="4146551"/>
            <a:ext cx="8572559" cy="357190"/>
          </a:xfrm>
          <a:prstGeom prst="rightArrow">
            <a:avLst>
              <a:gd name="adj1" fmla="val 50000"/>
              <a:gd name="adj2" fmla="val 8253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/>
          <p:nvPr/>
        </p:nvSpPr>
        <p:spPr>
          <a:xfrm>
            <a:off x="1881161" y="3643315"/>
            <a:ext cx="1152524" cy="503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Intro 1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tangle 3"/>
          <p:cNvSpPr/>
          <p:nvPr/>
        </p:nvSpPr>
        <p:spPr>
          <a:xfrm>
            <a:off x="3033686" y="3643315"/>
            <a:ext cx="1800225" cy="503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Questionnaire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Rectangle 3"/>
          <p:cNvSpPr/>
          <p:nvPr/>
        </p:nvSpPr>
        <p:spPr>
          <a:xfrm>
            <a:off x="5984848" y="3643315"/>
            <a:ext cx="3001982" cy="503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10 comprehension tasks</a:t>
            </a:r>
          </a:p>
        </p:txBody>
      </p:sp>
      <p:sp>
        <p:nvSpPr>
          <p:cNvPr id="14" name="Rectangle 3"/>
          <p:cNvSpPr/>
          <p:nvPr/>
        </p:nvSpPr>
        <p:spPr>
          <a:xfrm>
            <a:off x="9002397" y="3643315"/>
            <a:ext cx="1209040" cy="503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Debriefing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/>
          <p:nvPr/>
        </p:nvSpPr>
        <p:spPr>
          <a:xfrm>
            <a:off x="1881160" y="4714885"/>
            <a:ext cx="1162051" cy="503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5 Minutes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Rectangle 3"/>
          <p:cNvSpPr/>
          <p:nvPr/>
        </p:nvSpPr>
        <p:spPr>
          <a:xfrm>
            <a:off x="3057476" y="4716472"/>
            <a:ext cx="1776434" cy="503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10 Minutes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Rectangle 3"/>
          <p:cNvSpPr/>
          <p:nvPr/>
        </p:nvSpPr>
        <p:spPr>
          <a:xfrm>
            <a:off x="4833910" y="4716472"/>
            <a:ext cx="1150938" cy="503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5 Minutes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5984848" y="4716472"/>
            <a:ext cx="3001982" cy="503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40 Minutes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4833910" y="3643315"/>
            <a:ext cx="1152524" cy="503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Intro 2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4" name="Rectangle 3"/>
          <p:cNvSpPr/>
          <p:nvPr/>
        </p:nvSpPr>
        <p:spPr>
          <a:xfrm>
            <a:off x="9032877" y="4716472"/>
            <a:ext cx="1127096" cy="503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5 Minutes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9" name="Gerade Verbindung 28"/>
          <p:cNvCxnSpPr/>
          <p:nvPr/>
        </p:nvCxnSpPr>
        <p:spPr>
          <a:xfrm rot="5400000" flipH="1" flipV="1">
            <a:off x="2949527" y="4321977"/>
            <a:ext cx="215109" cy="7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 rot="5400000" flipH="1" flipV="1">
            <a:off x="4736270" y="4321976"/>
            <a:ext cx="215109" cy="7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rot="5400000" flipH="1" flipV="1">
            <a:off x="5877692" y="4317218"/>
            <a:ext cx="215109" cy="7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rot="5400000" flipH="1" flipV="1">
            <a:off x="8901084" y="4317218"/>
            <a:ext cx="215109" cy="7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3" grpId="0"/>
      <p:bldP spid="14" grpId="0"/>
      <p:bldP spid="16" grpId="0"/>
      <p:bldP spid="18" grpId="0"/>
      <p:bldP spid="19" grpId="0"/>
      <p:bldP spid="20" grpId="0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Comprehension Tasks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1400">
                <a:latin typeface="Consolas"/>
                <a:cs typeface="Consolas"/>
              </a:rPr>
              <a:t> </a:t>
            </a:r>
            <a:r>
              <a:rPr lang="en-US" sz="1400" b="1">
                <a:solidFill>
                  <a:srgbClr val="7F0055"/>
                </a:solidFill>
                <a:latin typeface="Consolas"/>
                <a:cs typeface="Consolas"/>
              </a:rPr>
              <a:t>public </a:t>
            </a:r>
            <a:r>
              <a:rPr lang="en-US" sz="1400" b="1" dirty="0">
                <a:solidFill>
                  <a:srgbClr val="7F0055"/>
                </a:solidFill>
                <a:latin typeface="Consolas"/>
                <a:cs typeface="Consolas"/>
              </a:rPr>
              <a:t>static void </a:t>
            </a:r>
            <a:r>
              <a:rPr lang="en-US" sz="1400" dirty="0" err="1">
                <a:latin typeface="Consolas"/>
                <a:cs typeface="Consolas"/>
              </a:rPr>
              <a:t>main(String</a:t>
            </a:r>
            <a:r>
              <a:rPr lang="en-US" sz="1400" dirty="0">
                <a:latin typeface="Consolas"/>
                <a:cs typeface="Consolas"/>
              </a:rPr>
              <a:t>[] </a:t>
            </a:r>
            <a:r>
              <a:rPr lang="en-US" sz="1400" dirty="0" err="1">
                <a:latin typeface="Consolas"/>
                <a:cs typeface="Consolas"/>
              </a:rPr>
              <a:t>args</a:t>
            </a:r>
            <a:r>
              <a:rPr lang="en-US" sz="1400" dirty="0">
                <a:latin typeface="Consolas"/>
                <a:cs typeface="Consolas"/>
              </a:rPr>
              <a:t>) {</a:t>
            </a:r>
          </a:p>
          <a:p>
            <a:pPr>
              <a:buFont typeface="+mj-lt"/>
              <a:buAutoNum type="arabicPeriod"/>
            </a:pPr>
            <a:r>
              <a:rPr lang="en-US" sz="1400">
                <a:latin typeface="Consolas"/>
                <a:cs typeface="Consolas"/>
              </a:rPr>
              <a:t>   </a:t>
            </a:r>
            <a:r>
              <a:rPr lang="en-US" sz="1400" b="1">
                <a:solidFill>
                  <a:srgbClr val="7F0055"/>
                </a:solidFill>
                <a:latin typeface="Consolas"/>
                <a:cs typeface="Consolas"/>
              </a:rPr>
              <a:t>int</a:t>
            </a:r>
            <a:r>
              <a:rPr lang="en-US" sz="1400"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array[] = {</a:t>
            </a:r>
            <a:r>
              <a:rPr lang="en-US" sz="1400">
                <a:latin typeface="Consolas"/>
                <a:cs typeface="Consolas"/>
              </a:rPr>
              <a:t>14, 5, 7</a:t>
            </a:r>
            <a:r>
              <a:rPr lang="en-US" sz="1400" dirty="0">
                <a:latin typeface="Consolas"/>
                <a:cs typeface="Consolas"/>
              </a:rPr>
              <a:t>};</a:t>
            </a:r>
          </a:p>
          <a:p>
            <a:pPr>
              <a:buFont typeface="+mj-lt"/>
              <a:buAutoNum type="arabicPeriod"/>
            </a:pPr>
            <a:r>
              <a:rPr lang="en-US" sz="1400">
                <a:latin typeface="Consolas"/>
                <a:cs typeface="Consolas"/>
              </a:rPr>
              <a:t>   </a:t>
            </a:r>
            <a:r>
              <a:rPr lang="en-US" sz="1400" b="1">
                <a:solidFill>
                  <a:srgbClr val="7F0055"/>
                </a:solidFill>
                <a:latin typeface="Consolas"/>
                <a:cs typeface="Consolas"/>
              </a:rPr>
              <a:t>for</a:t>
            </a:r>
            <a:r>
              <a:rPr lang="en-US" sz="1400">
                <a:latin typeface="Consolas"/>
                <a:cs typeface="Consolas"/>
              </a:rPr>
              <a:t> (</a:t>
            </a:r>
            <a:r>
              <a:rPr lang="en-US" sz="1400" b="1">
                <a:solidFill>
                  <a:srgbClr val="7F0055"/>
                </a:solidFill>
                <a:latin typeface="Consolas"/>
                <a:cs typeface="Consolas"/>
              </a:rPr>
              <a:t>int</a:t>
            </a:r>
            <a:r>
              <a:rPr lang="en-US" sz="1400" b="1">
                <a:latin typeface="Consolas"/>
                <a:cs typeface="Consolas"/>
              </a:rPr>
              <a:t> </a:t>
            </a:r>
            <a:r>
              <a:rPr lang="en-US" sz="1400">
                <a:latin typeface="Consolas"/>
                <a:cs typeface="Consolas"/>
              </a:rPr>
              <a:t>counter1 </a:t>
            </a:r>
            <a:r>
              <a:rPr lang="en-US" sz="1400" dirty="0">
                <a:latin typeface="Consolas"/>
                <a:cs typeface="Consolas"/>
              </a:rPr>
              <a:t>= 0; </a:t>
            </a:r>
            <a:r>
              <a:rPr lang="en-US" sz="1400">
                <a:latin typeface="Consolas"/>
                <a:cs typeface="Consolas"/>
              </a:rPr>
              <a:t>counter1 &lt; array.length; counter1</a:t>
            </a:r>
            <a:r>
              <a:rPr lang="en-US" sz="1400" dirty="0">
                <a:latin typeface="Consolas"/>
                <a:cs typeface="Consolas"/>
              </a:rPr>
              <a:t>++)</a:t>
            </a:r>
          </a:p>
          <a:p>
            <a:pPr>
              <a:buFont typeface="+mj-lt"/>
              <a:buAutoNum type="arabicPeriod"/>
            </a:pPr>
            <a:r>
              <a:rPr lang="en-US" sz="1400">
                <a:latin typeface="Consolas"/>
                <a:cs typeface="Consolas"/>
              </a:rPr>
              <a:t>   </a:t>
            </a:r>
            <a:r>
              <a:rPr lang="en-US" sz="1400" b="1">
                <a:solidFill>
                  <a:srgbClr val="7F0055"/>
                </a:solidFill>
                <a:latin typeface="Consolas"/>
                <a:cs typeface="Consolas"/>
              </a:rPr>
              <a:t>for</a:t>
            </a:r>
            <a:r>
              <a:rPr lang="en-US" sz="1400">
                <a:latin typeface="Consolas"/>
                <a:cs typeface="Consolas"/>
              </a:rPr>
              <a:t> (</a:t>
            </a:r>
            <a:r>
              <a:rPr lang="en-US" sz="1400" b="1">
                <a:solidFill>
                  <a:srgbClr val="7F0055"/>
                </a:solidFill>
                <a:latin typeface="Consolas"/>
                <a:cs typeface="Consolas"/>
              </a:rPr>
              <a:t>int</a:t>
            </a:r>
            <a:r>
              <a:rPr lang="en-US" sz="1400" b="1">
                <a:latin typeface="Consolas"/>
                <a:cs typeface="Consolas"/>
              </a:rPr>
              <a:t> </a:t>
            </a:r>
            <a:r>
              <a:rPr lang="en-US" sz="1400">
                <a:latin typeface="Consolas"/>
                <a:cs typeface="Consolas"/>
              </a:rPr>
              <a:t>counter2 </a:t>
            </a:r>
            <a:r>
              <a:rPr lang="en-US" sz="1400" dirty="0">
                <a:latin typeface="Consolas"/>
                <a:cs typeface="Consolas"/>
              </a:rPr>
              <a:t>= counter1; counter2 &gt; 0; counter2--)</a:t>
            </a:r>
          </a:p>
          <a:p>
            <a:pPr>
              <a:buFont typeface="+mj-lt"/>
              <a:buAutoNum type="arabicPeriod"/>
            </a:pPr>
            <a:r>
              <a:rPr lang="en-US" sz="1400">
                <a:latin typeface="Consolas"/>
                <a:cs typeface="Consolas"/>
              </a:rPr>
              <a:t>     </a:t>
            </a:r>
            <a:r>
              <a:rPr lang="en-US" sz="1400" b="1">
                <a:solidFill>
                  <a:srgbClr val="7F0055"/>
                </a:solidFill>
                <a:latin typeface="Consolas"/>
                <a:cs typeface="Consolas"/>
              </a:rPr>
              <a:t>if</a:t>
            </a:r>
            <a:r>
              <a:rPr lang="en-US" sz="1400"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(array[counter2 - 1] &gt; array[counter2]) {</a:t>
            </a:r>
          </a:p>
          <a:p>
            <a:pPr>
              <a:buFont typeface="+mj-lt"/>
              <a:buAutoNum type="arabicPeriod"/>
            </a:pPr>
            <a:r>
              <a:rPr lang="en-US" sz="1400">
                <a:latin typeface="Consolas"/>
                <a:cs typeface="Consolas"/>
              </a:rPr>
              <a:t>       </a:t>
            </a:r>
            <a:r>
              <a:rPr lang="en-US" sz="1400" b="1">
                <a:solidFill>
                  <a:srgbClr val="7F0055"/>
                </a:solidFill>
                <a:latin typeface="Consolas"/>
                <a:cs typeface="Consolas"/>
              </a:rPr>
              <a:t>int</a:t>
            </a:r>
            <a:r>
              <a:rPr lang="en-US" sz="1400"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variable1 = array[counter2];</a:t>
            </a:r>
          </a:p>
          <a:p>
            <a:pPr>
              <a:buFont typeface="+mj-lt"/>
              <a:buAutoNum type="arabicPeriod"/>
            </a:pPr>
            <a:r>
              <a:rPr lang="en-US" sz="1400">
                <a:latin typeface="Consolas"/>
                <a:cs typeface="Consolas"/>
              </a:rPr>
              <a:t>       array[counter2</a:t>
            </a:r>
            <a:r>
              <a:rPr lang="en-US" sz="1400" dirty="0">
                <a:latin typeface="Consolas"/>
                <a:cs typeface="Consolas"/>
              </a:rPr>
              <a:t>] = array[counter2 - 1];</a:t>
            </a:r>
          </a:p>
          <a:p>
            <a:pPr>
              <a:buFont typeface="+mj-lt"/>
              <a:buAutoNum type="arabicPeriod"/>
            </a:pPr>
            <a:r>
              <a:rPr lang="en-US" sz="1400">
                <a:latin typeface="Consolas"/>
                <a:cs typeface="Consolas"/>
              </a:rPr>
              <a:t>       array[counter2 </a:t>
            </a:r>
            <a:r>
              <a:rPr lang="en-US" sz="1400" dirty="0">
                <a:latin typeface="Consolas"/>
                <a:cs typeface="Consolas"/>
              </a:rPr>
              <a:t>- 1] = variable1;</a:t>
            </a:r>
          </a:p>
          <a:p>
            <a:pPr>
              <a:buFont typeface="+mj-lt"/>
              <a:buAutoNum type="arabicPeriod"/>
            </a:pPr>
            <a:r>
              <a:rPr lang="en-US" sz="1400">
                <a:latin typeface="Consolas"/>
                <a:cs typeface="Consolas"/>
              </a:rPr>
              <a:t>     }</a:t>
            </a:r>
            <a:endParaRPr lang="en-US" sz="1400" dirty="0">
              <a:latin typeface="Consolas"/>
              <a:cs typeface="Consolas"/>
            </a:endParaRPr>
          </a:p>
          <a:p>
            <a:pPr>
              <a:buFont typeface="+mj-lt"/>
              <a:buAutoNum type="arabicPeriod"/>
            </a:pPr>
            <a:r>
              <a:rPr lang="en-US" sz="1400">
                <a:latin typeface="Consolas"/>
                <a:cs typeface="Consolas"/>
              </a:rPr>
              <a:t>   </a:t>
            </a:r>
            <a:r>
              <a:rPr lang="en-US" sz="1400" b="1">
                <a:solidFill>
                  <a:srgbClr val="7F0055"/>
                </a:solidFill>
                <a:latin typeface="Consolas"/>
                <a:cs typeface="Consolas"/>
              </a:rPr>
              <a:t>for</a:t>
            </a:r>
            <a:r>
              <a:rPr lang="en-US" sz="1400">
                <a:latin typeface="Consolas"/>
                <a:cs typeface="Consolas"/>
              </a:rPr>
              <a:t> (</a:t>
            </a:r>
            <a:r>
              <a:rPr lang="en-US" sz="1400" b="1">
                <a:solidFill>
                  <a:srgbClr val="7F0055"/>
                </a:solidFill>
                <a:latin typeface="Consolas"/>
                <a:cs typeface="Consolas"/>
              </a:rPr>
              <a:t>int </a:t>
            </a:r>
            <a:r>
              <a:rPr lang="en-US" sz="1400">
                <a:latin typeface="Consolas"/>
                <a:cs typeface="Consolas"/>
              </a:rPr>
              <a:t>counter3 </a:t>
            </a:r>
            <a:r>
              <a:rPr lang="en-US" sz="1400" dirty="0">
                <a:latin typeface="Consolas"/>
                <a:cs typeface="Consolas"/>
              </a:rPr>
              <a:t>= 0; </a:t>
            </a:r>
            <a:r>
              <a:rPr lang="en-US" sz="1400">
                <a:latin typeface="Consolas"/>
                <a:cs typeface="Consolas"/>
              </a:rPr>
              <a:t>counter3 &lt; array.length; counter3</a:t>
            </a:r>
            <a:r>
              <a:rPr lang="en-US" sz="1400" dirty="0">
                <a:latin typeface="Consolas"/>
                <a:cs typeface="Consolas"/>
              </a:rPr>
              <a:t>++)</a:t>
            </a:r>
          </a:p>
          <a:p>
            <a:pPr>
              <a:buFont typeface="+mj-lt"/>
              <a:buAutoNum type="arabicPeriod"/>
            </a:pPr>
            <a:r>
              <a:rPr lang="en-US" sz="1400">
                <a:latin typeface="Consolas"/>
                <a:cs typeface="Consolas"/>
              </a:rPr>
              <a:t>     System.out.println(array[counter3</a:t>
            </a:r>
            <a:r>
              <a:rPr lang="en-US" sz="1400" dirty="0">
                <a:latin typeface="Consolas"/>
                <a:cs typeface="Consolas"/>
              </a:rPr>
              <a:t>]);</a:t>
            </a:r>
          </a:p>
          <a:p>
            <a:pPr>
              <a:buFont typeface="+mj-lt"/>
              <a:buAutoNum type="arabicPeriod"/>
            </a:pPr>
            <a:r>
              <a:rPr lang="en-US" sz="1400">
                <a:latin typeface="Consolas"/>
                <a:cs typeface="Consolas"/>
              </a:rPr>
              <a:t> }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81200" y="5105401"/>
            <a:ext cx="8229600" cy="1142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2400" dirty="0">
              <a:latin typeface="Calibri"/>
              <a:cs typeface="Calibri"/>
            </a:endParaRPr>
          </a:p>
          <a:p>
            <a:pPr marL="342900" indent="-342900" defTabSz="457200">
              <a:spcBef>
                <a:spcPct val="20000"/>
              </a:spcBef>
              <a:defRPr/>
            </a:pPr>
            <a:r>
              <a:rPr lang="en-US" sz="2400" dirty="0">
                <a:latin typeface="Calibri"/>
                <a:cs typeface="Calibri"/>
              </a:rPr>
              <a:t>What </a:t>
            </a:r>
            <a:r>
              <a:rPr lang="en-US" sz="2400">
                <a:latin typeface="Calibri"/>
                <a:cs typeface="Calibri"/>
              </a:rPr>
              <a:t>does executing this </a:t>
            </a:r>
            <a:r>
              <a:rPr lang="en-US" sz="2400" dirty="0">
                <a:latin typeface="Calibri"/>
                <a:cs typeface="Calibri"/>
              </a:rPr>
              <a:t>method print?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relevant Questions:</a:t>
            </a:r>
          </a:p>
          <a:p>
            <a:pPr lvl="1"/>
            <a:r>
              <a:rPr lang="en-US" dirty="0" smtClean="0"/>
              <a:t>Experience with logical programming</a:t>
            </a:r>
          </a:p>
          <a:p>
            <a:pPr lvl="1"/>
            <a:r>
              <a:rPr lang="en-US" dirty="0" smtClean="0"/>
              <a:t>Programming experience compared to fellow students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Compute</a:t>
            </a:r>
            <a:r>
              <a:rPr lang="de-DE" dirty="0" smtClean="0"/>
              <a:t>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Experience</a:t>
            </a:r>
            <a:endParaRPr lang="de-D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631950" y="2133600"/>
          <a:ext cx="10512425" cy="138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6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6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7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116805" marR="116805"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very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inexperienced</a:t>
                      </a:r>
                      <a:endParaRPr lang="de-DE" dirty="0"/>
                    </a:p>
                  </a:txBody>
                  <a:tcPr marL="116805" marR="116805"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inexperienced</a:t>
                      </a:r>
                      <a:endParaRPr lang="de-DE" dirty="0"/>
                    </a:p>
                  </a:txBody>
                  <a:tcPr marL="116805" marR="116805"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medium</a:t>
                      </a:r>
                      <a:endParaRPr lang="de-DE" dirty="0"/>
                    </a:p>
                  </a:txBody>
                  <a:tcPr marL="116805" marR="116805"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experienced</a:t>
                      </a:r>
                      <a:endParaRPr lang="de-DE" dirty="0"/>
                    </a:p>
                  </a:txBody>
                  <a:tcPr marL="116805" marR="116805"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very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experienced</a:t>
                      </a:r>
                      <a:endParaRPr lang="de-DE" dirty="0"/>
                    </a:p>
                  </a:txBody>
                  <a:tcPr marL="116805" marR="11680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s.ClassMates</a:t>
                      </a:r>
                      <a:endParaRPr lang="de-DE" dirty="0"/>
                    </a:p>
                  </a:txBody>
                  <a:tcPr marL="116805" marR="1168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 marL="116805" marR="1168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 marL="116805" marR="1168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 marL="116805" marR="1168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 marL="116805" marR="1168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 marL="116805" marR="11680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s.Logical</a:t>
                      </a:r>
                      <a:endParaRPr lang="de-DE" dirty="0"/>
                    </a:p>
                  </a:txBody>
                  <a:tcPr marL="116805" marR="1168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 marL="116805" marR="1168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 marL="116805" marR="1168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 marL="116805" marR="1168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 marL="116805" marR="1168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 marL="116805" marR="11680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" name="Foliennummernplatzhalt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46</a:t>
            </a:fld>
            <a:endParaRPr lang="de-DE"/>
          </a:p>
        </p:txBody>
      </p:sp>
      <p:grpSp>
        <p:nvGrpSpPr>
          <p:cNvPr id="3" name="Group 8"/>
          <p:cNvGrpSpPr/>
          <p:nvPr/>
        </p:nvGrpSpPr>
        <p:grpSpPr>
          <a:xfrm>
            <a:off x="3920908" y="2904894"/>
            <a:ext cx="457200" cy="228600"/>
            <a:chOff x="990600" y="4876800"/>
            <a:chExt cx="2362200" cy="129540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990600" y="4876800"/>
              <a:ext cx="2362200" cy="1295400"/>
            </a:xfrm>
            <a:prstGeom prst="line">
              <a:avLst/>
            </a:prstGeom>
            <a:ln w="5715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0800000">
              <a:off x="1143794" y="4877594"/>
              <a:ext cx="2209006" cy="1294606"/>
            </a:xfrm>
            <a:prstGeom prst="line">
              <a:avLst/>
            </a:prstGeom>
            <a:ln w="5715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9"/>
          <p:cNvGrpSpPr/>
          <p:nvPr/>
        </p:nvGrpSpPr>
        <p:grpSpPr>
          <a:xfrm>
            <a:off x="3891259" y="3285754"/>
            <a:ext cx="457200" cy="228600"/>
            <a:chOff x="990600" y="4876800"/>
            <a:chExt cx="2362200" cy="1295400"/>
          </a:xfrm>
        </p:grpSpPr>
        <p:cxnSp>
          <p:nvCxnSpPr>
            <p:cNvPr id="11" name="Straight Connector 10"/>
            <p:cNvCxnSpPr/>
            <p:nvPr/>
          </p:nvCxnSpPr>
          <p:spPr>
            <a:xfrm flipV="1">
              <a:off x="990600" y="4876800"/>
              <a:ext cx="2362200" cy="1295400"/>
            </a:xfrm>
            <a:prstGeom prst="line">
              <a:avLst/>
            </a:prstGeom>
            <a:ln w="5715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>
              <a:off x="1143794" y="4877594"/>
              <a:ext cx="2209006" cy="1294606"/>
            </a:xfrm>
            <a:prstGeom prst="line">
              <a:avLst/>
            </a:prstGeom>
            <a:ln w="57150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2811759" y="5647956"/>
            <a:ext cx="304800" cy="36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de-DE" dirty="0"/>
              <a:t>1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de-DE" dirty="0"/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de-DE" dirty="0"/>
          </a:p>
          <a:p>
            <a:pPr marL="342900" indent="-342900" defTabSz="457200">
              <a:spcBef>
                <a:spcPct val="20000"/>
              </a:spcBef>
              <a:defRPr/>
            </a:pPr>
            <a:endParaRPr lang="de-DE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781161" y="5647956"/>
            <a:ext cx="325998" cy="36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de-DE" dirty="0"/>
              <a:t>+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de-DE" dirty="0"/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de-DE" dirty="0"/>
          </a:p>
          <a:p>
            <a:pPr marL="342900" indent="-342900" defTabSz="457200">
              <a:spcBef>
                <a:spcPct val="20000"/>
              </a:spcBef>
              <a:defRPr/>
            </a:pPr>
            <a:endParaRPr lang="de-DE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030959" y="5647956"/>
            <a:ext cx="381000" cy="369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de-DE" dirty="0"/>
              <a:t>1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de-DE" dirty="0"/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de-DE" dirty="0"/>
          </a:p>
          <a:p>
            <a:pPr marL="342900" indent="-342900" defTabSz="457200">
              <a:spcBef>
                <a:spcPct val="20000"/>
              </a:spcBef>
              <a:defRPr/>
            </a:pP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3040359" y="5647954"/>
            <a:ext cx="880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* 0.441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59559" y="5647956"/>
            <a:ext cx="990600" cy="369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* 0.286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021559" y="5647955"/>
            <a:ext cx="533400" cy="369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de-DE" dirty="0"/>
              <a:t>=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de-DE" dirty="0"/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de-DE" dirty="0"/>
          </a:p>
          <a:p>
            <a:pPr marL="342900" indent="-342900" defTabSz="457200">
              <a:spcBef>
                <a:spcPct val="20000"/>
              </a:spcBef>
              <a:defRPr/>
            </a:pPr>
            <a:endParaRPr lang="de-DE" dirty="0"/>
          </a:p>
        </p:txBody>
      </p:sp>
      <p:sp>
        <p:nvSpPr>
          <p:cNvPr id="19" name="Rectangle 18"/>
          <p:cNvSpPr/>
          <p:nvPr/>
        </p:nvSpPr>
        <p:spPr>
          <a:xfrm>
            <a:off x="5250159" y="5647956"/>
            <a:ext cx="838200" cy="369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0.727</a:t>
            </a:r>
          </a:p>
        </p:txBody>
      </p:sp>
      <p:pic>
        <p:nvPicPr>
          <p:cNvPr id="22" name="Picture 21" descr="professionalProgramm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36160" y="3742954"/>
            <a:ext cx="1666781" cy="1671286"/>
          </a:xfrm>
          <a:prstGeom prst="rect">
            <a:avLst/>
          </a:prstGeom>
        </p:spPr>
      </p:pic>
      <p:grpSp>
        <p:nvGrpSpPr>
          <p:cNvPr id="9" name="Group 23"/>
          <p:cNvGrpSpPr/>
          <p:nvPr/>
        </p:nvGrpSpPr>
        <p:grpSpPr>
          <a:xfrm>
            <a:off x="10992544" y="2837317"/>
            <a:ext cx="457200" cy="228600"/>
            <a:chOff x="990600" y="4876800"/>
            <a:chExt cx="2362200" cy="1295400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990600" y="4876800"/>
              <a:ext cx="2362200" cy="1295400"/>
            </a:xfrm>
            <a:prstGeom prst="line">
              <a:avLst/>
            </a:prstGeom>
            <a:ln w="5715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0800000">
              <a:off x="1143794" y="4877594"/>
              <a:ext cx="2209006" cy="1294606"/>
            </a:xfrm>
            <a:prstGeom prst="line">
              <a:avLst/>
            </a:prstGeom>
            <a:ln w="5715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26"/>
          <p:cNvGrpSpPr/>
          <p:nvPr/>
        </p:nvGrpSpPr>
        <p:grpSpPr>
          <a:xfrm>
            <a:off x="10962895" y="3218177"/>
            <a:ext cx="457200" cy="228600"/>
            <a:chOff x="990600" y="4876800"/>
            <a:chExt cx="2362200" cy="1295400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990600" y="4876800"/>
              <a:ext cx="2362200" cy="1295400"/>
            </a:xfrm>
            <a:prstGeom prst="line">
              <a:avLst/>
            </a:prstGeom>
            <a:ln w="5715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0800000">
              <a:off x="1143794" y="4877594"/>
              <a:ext cx="2209006" cy="1294606"/>
            </a:xfrm>
            <a:prstGeom prst="line">
              <a:avLst/>
            </a:prstGeom>
            <a:ln w="5715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36"/>
          <p:cNvGrpSpPr/>
          <p:nvPr/>
        </p:nvGrpSpPr>
        <p:grpSpPr>
          <a:xfrm>
            <a:off x="6994308" y="5659618"/>
            <a:ext cx="3276600" cy="369336"/>
            <a:chOff x="5401749" y="5117064"/>
            <a:chExt cx="3276600" cy="369336"/>
          </a:xfrm>
        </p:grpSpPr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5401749" y="5117065"/>
              <a:ext cx="304800" cy="36933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indent="-342900" defTabSz="457200">
                <a:spcBef>
                  <a:spcPct val="20000"/>
                </a:spcBef>
                <a:defRPr/>
              </a:pPr>
              <a:r>
                <a:rPr lang="de-DE" dirty="0"/>
                <a:t>5</a:t>
              </a:r>
            </a:p>
            <a:p>
              <a:pPr marL="342900" indent="-342900" defTabSz="457200">
                <a:spcBef>
                  <a:spcPct val="20000"/>
                </a:spcBef>
                <a:buFont typeface="Arial"/>
                <a:buChar char="•"/>
                <a:defRPr/>
              </a:pPr>
              <a:endParaRPr lang="de-DE" dirty="0"/>
            </a:p>
            <a:p>
              <a:pPr marL="342900" indent="-342900" defTabSz="457200">
                <a:spcBef>
                  <a:spcPct val="20000"/>
                </a:spcBef>
                <a:buFont typeface="Arial"/>
                <a:buChar char="•"/>
                <a:defRPr/>
              </a:pPr>
              <a:endParaRPr lang="de-DE" dirty="0"/>
            </a:p>
            <a:p>
              <a:pPr marL="342900" indent="-342900" defTabSz="457200">
                <a:spcBef>
                  <a:spcPct val="20000"/>
                </a:spcBef>
                <a:defRPr/>
              </a:pPr>
              <a:endParaRPr lang="de-DE" dirty="0"/>
            </a:p>
          </p:txBody>
        </p:sp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6371151" y="5117065"/>
              <a:ext cx="325998" cy="36933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indent="-342900" defTabSz="457200">
                <a:spcBef>
                  <a:spcPct val="20000"/>
                </a:spcBef>
                <a:defRPr/>
              </a:pPr>
              <a:r>
                <a:rPr lang="de-DE" dirty="0"/>
                <a:t>+</a:t>
              </a:r>
            </a:p>
            <a:p>
              <a:pPr marL="342900" indent="-342900" defTabSz="457200">
                <a:spcBef>
                  <a:spcPct val="20000"/>
                </a:spcBef>
                <a:buFont typeface="Arial"/>
                <a:buChar char="•"/>
                <a:defRPr/>
              </a:pPr>
              <a:endParaRPr lang="de-DE" dirty="0"/>
            </a:p>
            <a:p>
              <a:pPr marL="342900" indent="-342900" defTabSz="457200">
                <a:spcBef>
                  <a:spcPct val="20000"/>
                </a:spcBef>
                <a:buFont typeface="Arial"/>
                <a:buChar char="•"/>
                <a:defRPr/>
              </a:pPr>
              <a:endParaRPr lang="de-DE" dirty="0"/>
            </a:p>
            <a:p>
              <a:pPr marL="342900" indent="-342900" defTabSz="457200">
                <a:spcBef>
                  <a:spcPct val="20000"/>
                </a:spcBef>
                <a:defRPr/>
              </a:pPr>
              <a:endParaRPr lang="de-DE" dirty="0"/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6620949" y="5117066"/>
              <a:ext cx="381000" cy="36933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indent="-342900" defTabSz="457200">
                <a:spcBef>
                  <a:spcPct val="20000"/>
                </a:spcBef>
                <a:defRPr/>
              </a:pPr>
              <a:r>
                <a:rPr lang="de-DE" dirty="0"/>
                <a:t>5</a:t>
              </a:r>
            </a:p>
            <a:p>
              <a:pPr marL="342900" indent="-342900" defTabSz="457200">
                <a:spcBef>
                  <a:spcPct val="20000"/>
                </a:spcBef>
                <a:buFont typeface="Arial"/>
                <a:buChar char="•"/>
                <a:defRPr/>
              </a:pPr>
              <a:endParaRPr lang="de-DE" dirty="0"/>
            </a:p>
            <a:p>
              <a:pPr marL="342900" indent="-342900" defTabSz="457200">
                <a:spcBef>
                  <a:spcPct val="20000"/>
                </a:spcBef>
                <a:buFont typeface="Arial"/>
                <a:buChar char="•"/>
                <a:defRPr/>
              </a:pPr>
              <a:endParaRPr lang="de-DE" dirty="0"/>
            </a:p>
            <a:p>
              <a:pPr marL="342900" indent="-342900" defTabSz="457200">
                <a:spcBef>
                  <a:spcPct val="20000"/>
                </a:spcBef>
                <a:defRPr/>
              </a:pPr>
              <a:endParaRPr lang="de-DE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48" y="5117064"/>
              <a:ext cx="8805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dirty="0"/>
                <a:t>* 0.441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849549" y="5117065"/>
              <a:ext cx="990600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dirty="0"/>
                <a:t>* 0.286</a:t>
              </a:r>
            </a:p>
          </p:txBody>
        </p:sp>
        <p:sp>
          <p:nvSpPr>
            <p:cNvPr id="35" name="Content Placeholder 2"/>
            <p:cNvSpPr txBox="1">
              <a:spLocks/>
            </p:cNvSpPr>
            <p:nvPr/>
          </p:nvSpPr>
          <p:spPr>
            <a:xfrm>
              <a:off x="7611549" y="5117065"/>
              <a:ext cx="533400" cy="36933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indent="-342900" defTabSz="457200">
                <a:spcBef>
                  <a:spcPct val="20000"/>
                </a:spcBef>
                <a:defRPr/>
              </a:pPr>
              <a:r>
                <a:rPr lang="de-DE" dirty="0"/>
                <a:t>=</a:t>
              </a:r>
            </a:p>
            <a:p>
              <a:pPr marL="342900" indent="-342900" defTabSz="457200">
                <a:spcBef>
                  <a:spcPct val="20000"/>
                </a:spcBef>
                <a:buFont typeface="Arial"/>
                <a:buChar char="•"/>
                <a:defRPr/>
              </a:pPr>
              <a:endParaRPr lang="de-DE" dirty="0"/>
            </a:p>
            <a:p>
              <a:pPr marL="342900" indent="-342900" defTabSz="457200">
                <a:spcBef>
                  <a:spcPct val="20000"/>
                </a:spcBef>
                <a:buFont typeface="Arial"/>
                <a:buChar char="•"/>
                <a:defRPr/>
              </a:pPr>
              <a:endParaRPr lang="de-DE" dirty="0"/>
            </a:p>
            <a:p>
              <a:pPr marL="342900" indent="-342900" defTabSz="457200">
                <a:spcBef>
                  <a:spcPct val="20000"/>
                </a:spcBef>
                <a:defRPr/>
              </a:pPr>
              <a:endParaRPr lang="de-DE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840149" y="5117065"/>
              <a:ext cx="838200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dirty="0"/>
                <a:t>3.635</a:t>
              </a:r>
            </a:p>
          </p:txBody>
        </p:sp>
      </p:grpSp>
      <p:cxnSp>
        <p:nvCxnSpPr>
          <p:cNvPr id="41" name="Gerade Verbindung mit Pfeil 40"/>
          <p:cNvCxnSpPr/>
          <p:nvPr/>
        </p:nvCxnSpPr>
        <p:spPr>
          <a:xfrm rot="5400000" flipH="1" flipV="1">
            <a:off x="5308097" y="6256776"/>
            <a:ext cx="428628" cy="1588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/>
          <p:nvPr/>
        </p:nvCxnSpPr>
        <p:spPr>
          <a:xfrm rot="5400000" flipH="1" flipV="1">
            <a:off x="9594377" y="6256776"/>
            <a:ext cx="428628" cy="1588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18"/>
          <p:cNvSpPr/>
          <p:nvPr/>
        </p:nvSpPr>
        <p:spPr>
          <a:xfrm>
            <a:off x="5735931" y="6059118"/>
            <a:ext cx="642942" cy="369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/>
              <a:t>Min</a:t>
            </a:r>
            <a:endParaRPr lang="de-DE" dirty="0"/>
          </a:p>
        </p:txBody>
      </p:sp>
      <p:sp>
        <p:nvSpPr>
          <p:cNvPr id="45" name="Rectangle 18"/>
          <p:cNvSpPr/>
          <p:nvPr/>
        </p:nvSpPr>
        <p:spPr>
          <a:xfrm>
            <a:off x="8950641" y="6059116"/>
            <a:ext cx="623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/>
              <a:t>Max</a:t>
            </a:r>
            <a:endParaRPr lang="de-DE" dirty="0"/>
          </a:p>
        </p:txBody>
      </p:sp>
      <p:cxnSp>
        <p:nvCxnSpPr>
          <p:cNvPr id="46" name="Gerade Verbindung mit Pfeil 45"/>
          <p:cNvCxnSpPr/>
          <p:nvPr/>
        </p:nvCxnSpPr>
        <p:spPr>
          <a:xfrm>
            <a:off x="5593055" y="6492504"/>
            <a:ext cx="4143404" cy="158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18"/>
          <p:cNvSpPr/>
          <p:nvPr/>
        </p:nvSpPr>
        <p:spPr>
          <a:xfrm>
            <a:off x="7093253" y="6492504"/>
            <a:ext cx="1214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/>
              <a:t>Range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818" y="3739480"/>
            <a:ext cx="2979937" cy="167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5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44" grpId="0"/>
      <p:bldP spid="45" grpId="0"/>
      <p:bldP spid="4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060577" y="5214950"/>
            <a:ext cx="3821109" cy="36933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de-DE"/>
              <a:t>Programming experience: 1.219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Evaluation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7143750" y="6356350"/>
            <a:ext cx="5048250" cy="365125"/>
          </a:xfrm>
        </p:spPr>
        <p:txBody>
          <a:bodyPr/>
          <a:lstStyle/>
          <a:p>
            <a:r>
              <a:rPr lang="en-US" smtClean="0"/>
              <a:t>Janet Siegmund                Framework for Measuring Program Comprehension</a:t>
            </a:r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4228" y="2322114"/>
            <a:ext cx="3380862" cy="2535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8"/>
          <p:cNvSpPr/>
          <p:nvPr/>
        </p:nvSpPr>
        <p:spPr>
          <a:xfrm>
            <a:off x="6644228" y="1500176"/>
            <a:ext cx="3000396" cy="64633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de-DE"/>
              <a:t>111 graduate students from previous experiments</a:t>
            </a:r>
            <a:endParaRPr lang="de-DE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24035" y="2338381"/>
            <a:ext cx="3796209" cy="25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ctangle 18"/>
          <p:cNvSpPr/>
          <p:nvPr/>
        </p:nvSpPr>
        <p:spPr>
          <a:xfrm>
            <a:off x="2024034" y="1644452"/>
            <a:ext cx="3000396" cy="36933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de-DE"/>
              <a:t>128 undergraduate students</a:t>
            </a:r>
            <a:endParaRPr lang="de-DE" dirty="0"/>
          </a:p>
        </p:txBody>
      </p:sp>
      <p:sp>
        <p:nvSpPr>
          <p:cNvPr id="18" name="Rectangle 18"/>
          <p:cNvSpPr/>
          <p:nvPr/>
        </p:nvSpPr>
        <p:spPr>
          <a:xfrm>
            <a:off x="6644228" y="5214950"/>
            <a:ext cx="3357586" cy="36933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de-DE"/>
              <a:t>Programming experience: 1.869 </a:t>
            </a:r>
            <a:endParaRPr lang="de-DE" dirty="0"/>
          </a:p>
        </p:txBody>
      </p:sp>
      <p:sp>
        <p:nvSpPr>
          <p:cNvPr id="15" name="Rectangle 18"/>
          <p:cNvSpPr/>
          <p:nvPr/>
        </p:nvSpPr>
        <p:spPr>
          <a:xfrm>
            <a:off x="1738282" y="5824554"/>
            <a:ext cx="83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0.727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 flipV="1">
            <a:off x="2409799" y="6000750"/>
            <a:ext cx="7200000" cy="635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8"/>
          <p:cNvSpPr/>
          <p:nvPr/>
        </p:nvSpPr>
        <p:spPr>
          <a:xfrm>
            <a:off x="9591705" y="5817175"/>
            <a:ext cx="83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/>
              <a:t>3.635</a:t>
            </a:r>
            <a:endParaRPr lang="de-DE" dirty="0"/>
          </a:p>
        </p:txBody>
      </p:sp>
      <p:cxnSp>
        <p:nvCxnSpPr>
          <p:cNvPr id="27" name="Gerade Verbindung mit Pfeil 26"/>
          <p:cNvCxnSpPr/>
          <p:nvPr/>
        </p:nvCxnSpPr>
        <p:spPr>
          <a:xfrm rot="10800000" flipV="1">
            <a:off x="3688080" y="5572140"/>
            <a:ext cx="1112520" cy="24954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rot="10800000" flipV="1">
            <a:off x="5326380" y="5562600"/>
            <a:ext cx="3798572" cy="25908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rot="5400000" flipH="1" flipV="1">
            <a:off x="3582812" y="6036488"/>
            <a:ext cx="215109" cy="7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rot="5400000" flipH="1" flipV="1">
            <a:off x="5203026" y="6036488"/>
            <a:ext cx="215109" cy="7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0"/>
          <p:cNvSpPr/>
          <p:nvPr/>
        </p:nvSpPr>
        <p:spPr>
          <a:xfrm>
            <a:off x="3787124" y="6023608"/>
            <a:ext cx="1424956" cy="26291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de-DE" sz="1400">
                <a:solidFill>
                  <a:schemeClr val="tx1"/>
                </a:solidFill>
              </a:rPr>
              <a:t>U = 2943, p &lt; .001</a:t>
            </a: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4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/>
      <p:bldP spid="17" grpId="0"/>
      <p:bldP spid="18" grpId="0"/>
      <p:bldP spid="15" grpId="0"/>
      <p:bldP spid="23" grpId="0"/>
      <p:bldP spid="4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Replicate experiment</a:t>
            </a:r>
            <a:r>
              <a:rPr lang="en-US" dirty="0"/>
              <a:t> </a:t>
            </a:r>
            <a:r>
              <a:rPr lang="en-US" dirty="0" smtClean="0"/>
              <a:t>to see whether the same questions will be extracted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Analysis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23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Qualitative und quantitative 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Often</a:t>
            </a:r>
            <a:r>
              <a:rPr lang="de-DE" dirty="0" smtClean="0"/>
              <a:t>, </a:t>
            </a:r>
            <a:r>
              <a:rPr lang="de-DE" dirty="0" err="1" smtClean="0"/>
              <a:t>both</a:t>
            </a:r>
            <a:r>
              <a:rPr lang="de-DE" dirty="0" smtClean="0"/>
              <a:t> </a:t>
            </a:r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combined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a new UI:</a:t>
            </a:r>
          </a:p>
          <a:p>
            <a:pPr lvl="1"/>
            <a:r>
              <a:rPr lang="de-DE" dirty="0" smtClean="0"/>
              <a:t>Observation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users</a:t>
            </a:r>
            <a:r>
              <a:rPr lang="de-DE" dirty="0" smtClean="0"/>
              <a:t>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UI</a:t>
            </a:r>
          </a:p>
          <a:p>
            <a:pPr lvl="1"/>
            <a:r>
              <a:rPr lang="de-DE" dirty="0" err="1" smtClean="0"/>
              <a:t>Observe</a:t>
            </a:r>
            <a:r>
              <a:rPr lang="de-DE" dirty="0" smtClean="0"/>
              <a:t> </a:t>
            </a:r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users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abstract</a:t>
            </a:r>
            <a:endParaRPr lang="de-DE" dirty="0" smtClean="0"/>
          </a:p>
          <a:p>
            <a:pPr lvl="1"/>
            <a:r>
              <a:rPr lang="de-DE" dirty="0" err="1" smtClean="0"/>
              <a:t>Measure</a:t>
            </a:r>
            <a:r>
              <a:rPr lang="de-DE" dirty="0" smtClean="0"/>
              <a:t> time </a:t>
            </a:r>
            <a:r>
              <a:rPr lang="de-DE" dirty="0" err="1" smtClean="0"/>
              <a:t>users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complete</a:t>
            </a:r>
            <a:r>
              <a:rPr lang="de-DE" dirty="0" smtClean="0"/>
              <a:t> a </a:t>
            </a:r>
            <a:r>
              <a:rPr lang="de-DE" dirty="0" err="1" smtClean="0"/>
              <a:t>task</a:t>
            </a:r>
            <a:endParaRPr lang="de-DE" dirty="0" smtClean="0"/>
          </a:p>
          <a:p>
            <a:pPr lvl="1"/>
            <a:r>
              <a:rPr lang="de-DE" dirty="0" err="1" smtClean="0"/>
              <a:t>Evaluate</a:t>
            </a:r>
            <a:r>
              <a:rPr lang="de-DE" dirty="0" smtClean="0"/>
              <a:t> </a:t>
            </a:r>
            <a:r>
              <a:rPr lang="de-DE" dirty="0" err="1" smtClean="0"/>
              <a:t>relationship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strategy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time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02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Kinds </a:t>
            </a:r>
            <a:r>
              <a:rPr lang="de-DE" dirty="0" err="1" smtClean="0"/>
              <a:t>of</a:t>
            </a:r>
            <a:r>
              <a:rPr lang="de-DE" dirty="0" smtClean="0"/>
              <a:t> Qualitative Data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Text:</a:t>
            </a:r>
          </a:p>
          <a:p>
            <a:pPr lvl="1"/>
            <a:r>
              <a:rPr lang="de-DE" dirty="0" smtClean="0"/>
              <a:t>Structured (e.g., </a:t>
            </a:r>
            <a:r>
              <a:rPr lang="de-DE" dirty="0" err="1" smtClean="0"/>
              <a:t>closed</a:t>
            </a:r>
            <a:r>
              <a:rPr lang="de-DE" dirty="0" smtClean="0"/>
              <a:t>/semi-</a:t>
            </a:r>
            <a:r>
              <a:rPr lang="de-DE" dirty="0" err="1" smtClean="0"/>
              <a:t>structured</a:t>
            </a:r>
            <a:r>
              <a:rPr lang="de-DE" dirty="0" smtClean="0"/>
              <a:t> </a:t>
            </a:r>
            <a:r>
              <a:rPr lang="de-DE" dirty="0" err="1" smtClean="0"/>
              <a:t>interviews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Unstructured</a:t>
            </a:r>
            <a:r>
              <a:rPr lang="de-DE" dirty="0" smtClean="0"/>
              <a:t> (e.g.,</a:t>
            </a:r>
            <a:r>
              <a:rPr lang="de-DE" dirty="0"/>
              <a:t> open/semi-</a:t>
            </a:r>
            <a:r>
              <a:rPr lang="de-DE" dirty="0" err="1"/>
              <a:t>structured</a:t>
            </a:r>
            <a:r>
              <a:rPr lang="de-DE" dirty="0"/>
              <a:t> </a:t>
            </a:r>
            <a:r>
              <a:rPr lang="de-DE" dirty="0" smtClean="0"/>
              <a:t>Interviews)</a:t>
            </a:r>
          </a:p>
          <a:p>
            <a:r>
              <a:rPr lang="de-DE" dirty="0" smtClean="0"/>
              <a:t>Audio </a:t>
            </a:r>
            <a:r>
              <a:rPr lang="de-DE" dirty="0" err="1" smtClean="0"/>
              <a:t>recordings</a:t>
            </a:r>
            <a:r>
              <a:rPr lang="de-DE" dirty="0" smtClean="0"/>
              <a:t> (e.g., </a:t>
            </a:r>
            <a:r>
              <a:rPr lang="de-DE" dirty="0" err="1" smtClean="0"/>
              <a:t>think</a:t>
            </a:r>
            <a:r>
              <a:rPr lang="de-DE" dirty="0" smtClean="0"/>
              <a:t> </a:t>
            </a:r>
            <a:r>
              <a:rPr lang="de-DE" dirty="0" err="1" smtClean="0"/>
              <a:t>aloud</a:t>
            </a:r>
            <a:r>
              <a:rPr lang="de-DE" dirty="0" smtClean="0"/>
              <a:t> </a:t>
            </a:r>
            <a:r>
              <a:rPr lang="de-DE" dirty="0" err="1" smtClean="0"/>
              <a:t>protocols</a:t>
            </a:r>
            <a:r>
              <a:rPr lang="de-DE" dirty="0" smtClean="0"/>
              <a:t>)</a:t>
            </a:r>
          </a:p>
          <a:p>
            <a:r>
              <a:rPr lang="de-DE" dirty="0" smtClean="0"/>
              <a:t>Video </a:t>
            </a:r>
            <a:r>
              <a:rPr lang="de-DE" dirty="0" err="1" smtClean="0"/>
              <a:t>recordings</a:t>
            </a:r>
            <a:r>
              <a:rPr lang="de-DE" dirty="0" smtClean="0"/>
              <a:t> (e.g., </a:t>
            </a:r>
            <a:r>
              <a:rPr lang="de-DE" dirty="0" err="1" smtClean="0"/>
              <a:t>screen</a:t>
            </a:r>
            <a:r>
              <a:rPr lang="de-DE" dirty="0" smtClean="0"/>
              <a:t> </a:t>
            </a:r>
            <a:r>
              <a:rPr lang="de-DE" dirty="0" err="1" smtClean="0"/>
              <a:t>casts</a:t>
            </a:r>
            <a:r>
              <a:rPr lang="de-DE" dirty="0" smtClean="0"/>
              <a:t>, </a:t>
            </a:r>
            <a:r>
              <a:rPr lang="de-DE" dirty="0" err="1" smtClean="0"/>
              <a:t>think</a:t>
            </a:r>
            <a:r>
              <a:rPr lang="de-DE" dirty="0" smtClean="0"/>
              <a:t> </a:t>
            </a:r>
            <a:r>
              <a:rPr lang="de-DE" dirty="0" err="1" smtClean="0"/>
              <a:t>aloud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33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Typical</a:t>
            </a:r>
            <a:r>
              <a:rPr lang="de-DE" dirty="0" smtClean="0"/>
              <a:t> </a:t>
            </a:r>
            <a:r>
              <a:rPr lang="de-DE" dirty="0" err="1" smtClean="0"/>
              <a:t>Steps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Recording the data and documentation of data, maybe transcripts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Categorizing/clustering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Connecting data to identify relationships between clusters or categories or concepts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Validate data by evaluating alternative explanations and negative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16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Timeline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52</a:t>
            </a:fld>
            <a:endParaRPr lang="de-DE"/>
          </a:p>
        </p:txBody>
      </p:sp>
      <p:grpSp>
        <p:nvGrpSpPr>
          <p:cNvPr id="11" name="Gruppieren 10"/>
          <p:cNvGrpSpPr/>
          <p:nvPr/>
        </p:nvGrpSpPr>
        <p:grpSpPr>
          <a:xfrm>
            <a:off x="3287688" y="2132856"/>
            <a:ext cx="3744416" cy="302734"/>
            <a:chOff x="2627784" y="2132856"/>
            <a:chExt cx="3744416" cy="302734"/>
          </a:xfrm>
        </p:grpSpPr>
        <p:cxnSp>
          <p:nvCxnSpPr>
            <p:cNvPr id="6" name="Gerade Verbindung 5"/>
            <p:cNvCxnSpPr/>
            <p:nvPr/>
          </p:nvCxnSpPr>
          <p:spPr>
            <a:xfrm>
              <a:off x="2627784" y="2276872"/>
              <a:ext cx="37444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6"/>
            <p:cNvCxnSpPr/>
            <p:nvPr/>
          </p:nvCxnSpPr>
          <p:spPr>
            <a:xfrm flipV="1">
              <a:off x="6372200" y="2132856"/>
              <a:ext cx="0" cy="2964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V="1">
              <a:off x="2627784" y="2139174"/>
              <a:ext cx="0" cy="2964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/>
          <p:cNvGrpSpPr/>
          <p:nvPr/>
        </p:nvGrpSpPr>
        <p:grpSpPr>
          <a:xfrm>
            <a:off x="3287688" y="3914162"/>
            <a:ext cx="4824536" cy="306926"/>
            <a:chOff x="2627784" y="2128664"/>
            <a:chExt cx="4824536" cy="306926"/>
          </a:xfrm>
        </p:grpSpPr>
        <p:cxnSp>
          <p:nvCxnSpPr>
            <p:cNvPr id="18" name="Gerade Verbindung 17"/>
            <p:cNvCxnSpPr/>
            <p:nvPr/>
          </p:nvCxnSpPr>
          <p:spPr>
            <a:xfrm>
              <a:off x="2627784" y="2276872"/>
              <a:ext cx="482453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flipV="1">
              <a:off x="7452320" y="2128664"/>
              <a:ext cx="0" cy="2964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flipV="1">
              <a:off x="2627784" y="2139174"/>
              <a:ext cx="0" cy="2964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ieren 20"/>
          <p:cNvGrpSpPr/>
          <p:nvPr/>
        </p:nvGrpSpPr>
        <p:grpSpPr>
          <a:xfrm>
            <a:off x="3287688" y="5013176"/>
            <a:ext cx="4824536" cy="306926"/>
            <a:chOff x="2627784" y="2128664"/>
            <a:chExt cx="4824536" cy="306926"/>
          </a:xfrm>
        </p:grpSpPr>
        <p:cxnSp>
          <p:nvCxnSpPr>
            <p:cNvPr id="22" name="Gerade Verbindung 21"/>
            <p:cNvCxnSpPr/>
            <p:nvPr/>
          </p:nvCxnSpPr>
          <p:spPr>
            <a:xfrm>
              <a:off x="2627784" y="2276872"/>
              <a:ext cx="482453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flipV="1">
              <a:off x="7452320" y="2128664"/>
              <a:ext cx="0" cy="2964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/>
          </p:nvCxnSpPr>
          <p:spPr>
            <a:xfrm flipV="1">
              <a:off x="2627784" y="2139174"/>
              <a:ext cx="0" cy="2964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ieren 27"/>
          <p:cNvGrpSpPr/>
          <p:nvPr/>
        </p:nvGrpSpPr>
        <p:grpSpPr>
          <a:xfrm>
            <a:off x="1991544" y="2895540"/>
            <a:ext cx="6120680" cy="311118"/>
            <a:chOff x="1331640" y="2906050"/>
            <a:chExt cx="6120680" cy="311118"/>
          </a:xfrm>
        </p:grpSpPr>
        <p:cxnSp>
          <p:nvCxnSpPr>
            <p:cNvPr id="13" name="Gerade Verbindung 12"/>
            <p:cNvCxnSpPr/>
            <p:nvPr/>
          </p:nvCxnSpPr>
          <p:spPr>
            <a:xfrm>
              <a:off x="1331640" y="3054258"/>
              <a:ext cx="61206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flipV="1">
              <a:off x="7452320" y="2906050"/>
              <a:ext cx="0" cy="2964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/>
          </p:nvCxnSpPr>
          <p:spPr>
            <a:xfrm flipV="1">
              <a:off x="2627784" y="2916560"/>
              <a:ext cx="0" cy="2964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 flipV="1">
              <a:off x="1337093" y="2920752"/>
              <a:ext cx="0" cy="2964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hteck 28"/>
          <p:cNvSpPr/>
          <p:nvPr/>
        </p:nvSpPr>
        <p:spPr>
          <a:xfrm>
            <a:off x="3904230" y="1772816"/>
            <a:ext cx="3073025" cy="5040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Step</a:t>
            </a:r>
            <a:r>
              <a:rPr lang="de-DE" dirty="0" smtClean="0">
                <a:solidFill>
                  <a:sysClr val="windowText" lastClr="000000"/>
                </a:solidFill>
              </a:rPr>
              <a:t> 1: Data </a:t>
            </a:r>
            <a:r>
              <a:rPr lang="de-DE" dirty="0" err="1" smtClean="0">
                <a:solidFill>
                  <a:sysClr val="windowText" lastClr="000000"/>
                </a:solidFill>
              </a:rPr>
              <a:t>recording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3637218" y="2543884"/>
            <a:ext cx="3310068" cy="5040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Step</a:t>
            </a:r>
            <a:r>
              <a:rPr lang="de-DE" dirty="0" smtClean="0">
                <a:solidFill>
                  <a:sysClr val="windowText" lastClr="000000"/>
                </a:solidFill>
              </a:rPr>
              <a:t> </a:t>
            </a:r>
            <a:r>
              <a:rPr lang="de-DE" dirty="0">
                <a:solidFill>
                  <a:sysClr val="windowText" lastClr="000000"/>
                </a:solidFill>
              </a:rPr>
              <a:t>2:  </a:t>
            </a:r>
            <a:r>
              <a:rPr lang="de-DE" dirty="0" smtClean="0">
                <a:solidFill>
                  <a:sysClr val="windowText" lastClr="000000"/>
                </a:solidFill>
              </a:rPr>
              <a:t>Date </a:t>
            </a:r>
            <a:r>
              <a:rPr lang="de-DE" dirty="0" err="1" smtClean="0">
                <a:solidFill>
                  <a:sysClr val="windowText" lastClr="000000"/>
                </a:solidFill>
              </a:rPr>
              <a:t>reduction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Gerade Verbindung 30"/>
          <p:cNvCxnSpPr/>
          <p:nvPr/>
        </p:nvCxnSpPr>
        <p:spPr>
          <a:xfrm flipV="1">
            <a:off x="7032104" y="2895540"/>
            <a:ext cx="0" cy="2964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 flipV="1">
            <a:off x="7029805" y="3914162"/>
            <a:ext cx="0" cy="2964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V="1">
            <a:off x="7029805" y="5008240"/>
            <a:ext cx="0" cy="2964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eschweifte Klammer rechts 33"/>
          <p:cNvSpPr/>
          <p:nvPr/>
        </p:nvSpPr>
        <p:spPr>
          <a:xfrm>
            <a:off x="8472264" y="2895541"/>
            <a:ext cx="504056" cy="242893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8904312" y="3857979"/>
            <a:ext cx="1259632" cy="5040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ysClr val="windowText" lastClr="000000"/>
                </a:solidFill>
              </a:rPr>
              <a:t>Analysis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3967290" y="3565034"/>
            <a:ext cx="3712886" cy="5040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Step</a:t>
            </a:r>
            <a:r>
              <a:rPr lang="de-DE" dirty="0" smtClean="0">
                <a:solidFill>
                  <a:sysClr val="windowText" lastClr="000000"/>
                </a:solidFill>
              </a:rPr>
              <a:t> 3</a:t>
            </a:r>
            <a:r>
              <a:rPr lang="de-DE" dirty="0">
                <a:solidFill>
                  <a:sysClr val="windowText" lastClr="000000"/>
                </a:solidFill>
              </a:rPr>
              <a:t>: </a:t>
            </a:r>
            <a:r>
              <a:rPr lang="de-DE" dirty="0" err="1" smtClean="0">
                <a:solidFill>
                  <a:sysClr val="windowText" lastClr="000000"/>
                </a:solidFill>
              </a:rPr>
              <a:t>Identify</a:t>
            </a:r>
            <a:r>
              <a:rPr lang="de-DE" dirty="0" smtClean="0">
                <a:solidFill>
                  <a:sysClr val="windowText" lastClr="000000"/>
                </a:solidFill>
              </a:rPr>
              <a:t> </a:t>
            </a:r>
            <a:r>
              <a:rPr lang="de-DE" dirty="0" err="1" smtClean="0">
                <a:solidFill>
                  <a:sysClr val="windowText" lastClr="000000"/>
                </a:solidFill>
              </a:rPr>
              <a:t>relationships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3822153" y="4657328"/>
            <a:ext cx="2490312" cy="5040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Step</a:t>
            </a:r>
            <a:r>
              <a:rPr lang="de-DE" dirty="0" smtClean="0">
                <a:solidFill>
                  <a:sysClr val="windowText" lastClr="000000"/>
                </a:solidFill>
              </a:rPr>
              <a:t> </a:t>
            </a:r>
            <a:r>
              <a:rPr lang="de-DE" dirty="0">
                <a:solidFill>
                  <a:sysClr val="windowText" lastClr="000000"/>
                </a:solidFill>
              </a:rPr>
              <a:t>4: </a:t>
            </a:r>
            <a:r>
              <a:rPr lang="de-DE" dirty="0" smtClean="0">
                <a:solidFill>
                  <a:sysClr val="windowText" lastClr="000000"/>
                </a:solidFill>
              </a:rPr>
              <a:t>Validation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2000638" y="2543884"/>
            <a:ext cx="1287051" cy="5040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Previous</a:t>
            </a:r>
            <a:r>
              <a:rPr lang="de-DE" dirty="0" smtClean="0">
                <a:solidFill>
                  <a:sysClr val="windowText" lastClr="000000"/>
                </a:solidFill>
              </a:rPr>
              <a:t> Knowledge</a:t>
            </a:r>
            <a:endParaRPr lang="de-DE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35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Procedure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Inductive</a:t>
            </a:r>
            <a:r>
              <a:rPr lang="de-DE" dirty="0" smtClean="0"/>
              <a:t> (</a:t>
            </a:r>
            <a:r>
              <a:rPr lang="de-DE" dirty="0" err="1" smtClean="0"/>
              <a:t>bottom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):</a:t>
            </a:r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knowledge</a:t>
            </a:r>
            <a:endParaRPr lang="de-DE" dirty="0" smtClean="0"/>
          </a:p>
          <a:p>
            <a:pPr lvl="1"/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>, </a:t>
            </a:r>
            <a:r>
              <a:rPr lang="de-DE" dirty="0" err="1" smtClean="0"/>
              <a:t>concepts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categories</a:t>
            </a:r>
            <a:r>
              <a:rPr lang="de-DE" dirty="0" smtClean="0"/>
              <a:t> </a:t>
            </a:r>
            <a:r>
              <a:rPr lang="de-DE" dirty="0" err="1" smtClean="0"/>
              <a:t>ermerge</a:t>
            </a:r>
            <a:endParaRPr lang="de-DE" dirty="0" smtClean="0"/>
          </a:p>
          <a:p>
            <a:pPr lvl="1"/>
            <a:r>
              <a:rPr lang="de-DE" dirty="0" smtClean="0"/>
              <a:t>Iterative</a:t>
            </a:r>
          </a:p>
          <a:p>
            <a:r>
              <a:rPr lang="de-DE" dirty="0" err="1" smtClean="0"/>
              <a:t>Deductive</a:t>
            </a:r>
            <a:r>
              <a:rPr lang="de-DE" dirty="0" smtClean="0"/>
              <a:t> (top down):</a:t>
            </a:r>
          </a:p>
          <a:p>
            <a:pPr lvl="1"/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knowledge</a:t>
            </a:r>
            <a:r>
              <a:rPr lang="de-DE" dirty="0" smtClean="0"/>
              <a:t>, e.g.,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endParaRPr lang="de-DE" dirty="0" smtClean="0"/>
          </a:p>
          <a:p>
            <a:pPr lvl="1"/>
            <a:r>
              <a:rPr lang="de-DE" dirty="0" smtClean="0"/>
              <a:t>Data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grouped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knowledge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38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Card </a:t>
            </a:r>
            <a:r>
              <a:rPr lang="de-DE" dirty="0" err="1" smtClean="0"/>
              <a:t>Sorting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Preparation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statement</a:t>
            </a:r>
            <a:r>
              <a:rPr lang="de-DE" dirty="0" smtClean="0"/>
              <a:t>/</a:t>
            </a:r>
            <a:r>
              <a:rPr lang="de-DE" dirty="0" err="1" smtClean="0"/>
              <a:t>answer</a:t>
            </a:r>
            <a:endParaRPr lang="de-DE" dirty="0" smtClean="0"/>
          </a:p>
          <a:p>
            <a:r>
              <a:rPr lang="de-DE" dirty="0" err="1" smtClean="0"/>
              <a:t>Execution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Cards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separated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endParaRPr lang="de-DE" dirty="0" smtClean="0"/>
          </a:p>
          <a:p>
            <a:r>
              <a:rPr lang="de-DE" dirty="0" smtClean="0"/>
              <a:t>Analysis:</a:t>
            </a:r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hierarchies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higher</a:t>
            </a:r>
            <a:r>
              <a:rPr lang="de-DE" dirty="0" smtClean="0"/>
              <a:t>-order </a:t>
            </a:r>
            <a:r>
              <a:rPr lang="de-DE" dirty="0" err="1" smtClean="0"/>
              <a:t>categories</a:t>
            </a:r>
            <a:endParaRPr lang="de-DE" dirty="0" smtClean="0"/>
          </a:p>
          <a:p>
            <a:r>
              <a:rPr lang="de-DE" dirty="0" err="1" smtClean="0"/>
              <a:t>Variants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Open (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fixed</a:t>
            </a:r>
            <a:r>
              <a:rPr lang="de-DE" dirty="0" smtClean="0"/>
              <a:t> </a:t>
            </a:r>
            <a:r>
              <a:rPr lang="de-DE" dirty="0" err="1" smtClean="0"/>
              <a:t>categories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Closed</a:t>
            </a:r>
            <a:r>
              <a:rPr lang="de-DE" dirty="0" smtClean="0"/>
              <a:t> (</a:t>
            </a:r>
            <a:r>
              <a:rPr lang="de-DE" dirty="0" err="1" smtClean="0"/>
              <a:t>fixed</a:t>
            </a:r>
            <a:r>
              <a:rPr lang="de-DE" dirty="0" smtClean="0"/>
              <a:t> </a:t>
            </a:r>
            <a:r>
              <a:rPr lang="de-DE" dirty="0" err="1" smtClean="0"/>
              <a:t>categories</a:t>
            </a:r>
            <a:r>
              <a:rPr lang="de-DE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87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Objectivity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objectivity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categorization</a:t>
            </a:r>
            <a:r>
              <a:rPr lang="de-DE" dirty="0" smtClean="0"/>
              <a:t>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55</a:t>
            </a:fld>
            <a:endParaRPr lang="de-DE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136168"/>
              </p:ext>
            </p:extLst>
          </p:nvPr>
        </p:nvGraphicFramePr>
        <p:xfrm>
          <a:off x="1919536" y="2728873"/>
          <a:ext cx="6120678" cy="3292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0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0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0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0345">
                <a:tc>
                  <a:txBody>
                    <a:bodyPr/>
                    <a:lstStyle/>
                    <a:p>
                      <a:r>
                        <a:rPr lang="de-DE" dirty="0" smtClean="0"/>
                        <a:t>P1</a:t>
                      </a:r>
                      <a:endParaRPr lang="de-DE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de-DE" dirty="0" smtClean="0"/>
                        <a:t>P2</a:t>
                      </a:r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345">
                <a:tc>
                  <a:txBody>
                    <a:bodyPr/>
                    <a:lstStyle/>
                    <a:p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1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3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4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total</a:t>
                      </a:r>
                      <a:endParaRPr lang="de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345">
                <a:tc>
                  <a:txBody>
                    <a:bodyPr/>
                    <a:lstStyle/>
                    <a:p>
                      <a:r>
                        <a:rPr lang="de-DE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345">
                <a:tc>
                  <a:txBody>
                    <a:bodyPr/>
                    <a:lstStyle/>
                    <a:p>
                      <a:r>
                        <a:rPr lang="de-DE" b="1" dirty="0" smtClean="0"/>
                        <a:t>2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345">
                <a:tc>
                  <a:txBody>
                    <a:bodyPr/>
                    <a:lstStyle/>
                    <a:p>
                      <a:r>
                        <a:rPr lang="de-DE" b="1" dirty="0" smtClean="0"/>
                        <a:t>3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38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345">
                <a:tc>
                  <a:txBody>
                    <a:bodyPr/>
                    <a:lstStyle/>
                    <a:p>
                      <a:r>
                        <a:rPr lang="de-DE" b="1" dirty="0" smtClean="0"/>
                        <a:t>4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28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345">
                <a:tc>
                  <a:txBody>
                    <a:bodyPr/>
                    <a:lstStyle/>
                    <a:p>
                      <a:r>
                        <a:rPr lang="de-DE" b="1" dirty="0" smtClean="0"/>
                        <a:t>total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118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Cohen‘s</a:t>
            </a:r>
            <a:r>
              <a:rPr lang="de-DE" dirty="0" smtClean="0"/>
              <a:t> Kappa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 smtClean="0"/>
                  <a:t>Number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agreements</a:t>
                </a:r>
                <a:r>
                  <a:rPr lang="de-DE" dirty="0" smtClean="0"/>
                  <a:t>:</a:t>
                </a:r>
              </a:p>
              <a:p>
                <a:pPr lvl="1"/>
                <a:r>
                  <a:rPr lang="de-DE" dirty="0" err="1" smtClean="0"/>
                  <a:t>Sum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diagonale / total </a:t>
                </a:r>
                <a:r>
                  <a:rPr lang="de-DE" dirty="0" err="1" smtClean="0"/>
                  <a:t>number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(22 + 7 + 36 + 10) / 118 = 0,636 = </a:t>
                </a:r>
                <a:r>
                  <a:rPr lang="de-DE" dirty="0" err="1" smtClean="0"/>
                  <a:t>p</a:t>
                </a:r>
                <a:r>
                  <a:rPr lang="de-DE" baseline="-25000" dirty="0" err="1" smtClean="0"/>
                  <a:t>o</a:t>
                </a:r>
                <a:endParaRPr lang="de-DE" dirty="0" smtClean="0"/>
              </a:p>
              <a:p>
                <a:r>
                  <a:rPr lang="de-DE" dirty="0" err="1" smtClean="0"/>
                  <a:t>Expected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number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agreements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categorization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would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random</a:t>
                </a:r>
                <a:r>
                  <a:rPr lang="de-DE" dirty="0" smtClean="0"/>
                  <a:t>:</a:t>
                </a:r>
              </a:p>
              <a:p>
                <a:pPr lvl="1"/>
                <a:r>
                  <a:rPr lang="de-DE" dirty="0" err="1" smtClean="0"/>
                  <a:t>Row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sum</a:t>
                </a:r>
                <a:r>
                  <a:rPr lang="de-DE" dirty="0" smtClean="0"/>
                  <a:t> x </a:t>
                </a:r>
                <a:r>
                  <a:rPr lang="de-DE" dirty="0" err="1" smtClean="0"/>
                  <a:t>column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sum</a:t>
                </a:r>
                <a:r>
                  <a:rPr lang="de-DE" dirty="0" smtClean="0"/>
                  <a:t>/ total </a:t>
                </a:r>
                <a:r>
                  <a:rPr lang="de-DE" dirty="0" err="1" smtClean="0"/>
                  <a:t>sum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26*27/118 + 26*12/118 + 38*69/118 + 28*10/118 = 0,281 = </a:t>
                </a:r>
                <a:r>
                  <a:rPr lang="de-DE" dirty="0" err="1" smtClean="0"/>
                  <a:t>p</a:t>
                </a:r>
                <a:r>
                  <a:rPr lang="de-DE" baseline="-25000" dirty="0" err="1" smtClean="0"/>
                  <a:t>e</a:t>
                </a:r>
                <a:endParaRPr lang="de-DE" dirty="0" smtClean="0"/>
              </a:p>
              <a:p>
                <a:r>
                  <a:rPr lang="de-DE" dirty="0" smtClean="0"/>
                  <a:t>Kappa: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smtClean="0">
                        <a:latin typeface="Cambria Math"/>
                        <a:ea typeface="Cambria Math"/>
                        <a:sym typeface="Symbol"/>
                      </a:rPr>
                      <m:t></m:t>
                    </m:r>
                    <m:r>
                      <a:rPr lang="de-DE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/>
                          </a:rPr>
                          <m:t>𝑝</m:t>
                        </m:r>
                        <m:r>
                          <a:rPr lang="de-DE" b="0" i="1" baseline="-25000" smtClean="0">
                            <a:latin typeface="Cambria Math"/>
                          </a:rPr>
                          <m:t>𝑜</m:t>
                        </m:r>
                        <m:r>
                          <a:rPr lang="de-DE" b="0" i="1" smtClean="0">
                            <a:latin typeface="Cambria Math"/>
                          </a:rPr>
                          <m:t> −</m:t>
                        </m:r>
                        <m:r>
                          <a:rPr lang="de-DE" i="1">
                            <a:latin typeface="Cambria Math"/>
                          </a:rPr>
                          <m:t>𝑝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de-DE" b="0" i="1" smtClean="0">
                            <a:latin typeface="Cambria Math"/>
                          </a:rPr>
                          <m:t>1−</m:t>
                        </m:r>
                        <m:r>
                          <a:rPr lang="de-DE" i="1">
                            <a:latin typeface="Cambria Math"/>
                          </a:rPr>
                          <m:t>𝑝</m:t>
                        </m:r>
                        <m:r>
                          <a:rPr lang="de-DE" i="1" baseline="-25000"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</m:oMath>
                </a14:m>
                <a:r>
                  <a:rPr lang="de-DE" dirty="0" smtClean="0"/>
                  <a:t> = 0.493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30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Threshholds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Kappa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4539699"/>
              </p:ext>
            </p:extLst>
          </p:nvPr>
        </p:nvGraphicFramePr>
        <p:xfrm>
          <a:off x="1631950" y="2133600"/>
          <a:ext cx="105110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5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5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Kappa</a:t>
                      </a:r>
                      <a:endParaRPr lang="de-DE" dirty="0"/>
                    </a:p>
                  </a:txBody>
                  <a:tcPr marL="170808" marR="170808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Stärke</a:t>
                      </a:r>
                      <a:endParaRPr lang="de-DE" dirty="0"/>
                    </a:p>
                  </a:txBody>
                  <a:tcPr marL="170808" marR="1708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&lt; 0.20</a:t>
                      </a:r>
                      <a:endParaRPr lang="de-DE" dirty="0"/>
                    </a:p>
                  </a:txBody>
                  <a:tcPr marL="170808" marR="170808"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weak</a:t>
                      </a:r>
                      <a:endParaRPr lang="de-DE" dirty="0"/>
                    </a:p>
                  </a:txBody>
                  <a:tcPr marL="170808" marR="1708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0.21 – 0.4</a:t>
                      </a:r>
                      <a:endParaRPr lang="de-DE" dirty="0"/>
                    </a:p>
                  </a:txBody>
                  <a:tcPr marL="170808" marR="170808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mild</a:t>
                      </a:r>
                      <a:endParaRPr lang="de-DE" dirty="0"/>
                    </a:p>
                  </a:txBody>
                  <a:tcPr marL="170808" marR="1708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0.41 – 0.6</a:t>
                      </a:r>
                      <a:endParaRPr lang="de-DE" dirty="0"/>
                    </a:p>
                  </a:txBody>
                  <a:tcPr marL="170808" marR="170808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medium</a:t>
                      </a:r>
                      <a:endParaRPr lang="de-DE" dirty="0"/>
                    </a:p>
                  </a:txBody>
                  <a:tcPr marL="170808" marR="1708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0.61 – 0.8</a:t>
                      </a:r>
                    </a:p>
                  </a:txBody>
                  <a:tcPr marL="170808" marR="170808"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strong</a:t>
                      </a:r>
                      <a:endParaRPr lang="de-DE" dirty="0"/>
                    </a:p>
                  </a:txBody>
                  <a:tcPr marL="170808" marR="1708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0.81 – 1</a:t>
                      </a:r>
                    </a:p>
                  </a:txBody>
                  <a:tcPr marL="170808" marR="170808"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very</a:t>
                      </a:r>
                      <a:r>
                        <a:rPr lang="de-DE" dirty="0" smtClean="0"/>
                        <a:t> strong</a:t>
                      </a:r>
                      <a:endParaRPr lang="de-DE" dirty="0"/>
                    </a:p>
                  </a:txBody>
                  <a:tcPr marL="170808" marR="17080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57</a:t>
            </a:fld>
            <a:endParaRPr lang="de-DE"/>
          </a:p>
        </p:txBody>
      </p:sp>
      <p:sp>
        <p:nvSpPr>
          <p:cNvPr id="6" name="Inhaltsplatzhalter 5"/>
          <p:cNvSpPr txBox="1">
            <a:spLocks/>
          </p:cNvSpPr>
          <p:nvPr/>
        </p:nvSpPr>
        <p:spPr>
          <a:xfrm>
            <a:off x="1991544" y="4653136"/>
            <a:ext cx="8229600" cy="21210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do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weak</a:t>
            </a:r>
            <a:r>
              <a:rPr lang="de-DE" dirty="0" smtClean="0"/>
              <a:t> </a:t>
            </a:r>
            <a:r>
              <a:rPr lang="de-DE" dirty="0" err="1" smtClean="0"/>
              <a:t>agreement</a:t>
            </a:r>
            <a:r>
              <a:rPr lang="de-DE" dirty="0" smtClean="0"/>
              <a:t>?</a:t>
            </a:r>
            <a:endParaRPr lang="de-DE" dirty="0"/>
          </a:p>
          <a:p>
            <a:pPr lvl="1"/>
            <a:r>
              <a:rPr lang="de-DE" dirty="0" err="1" smtClean="0"/>
              <a:t>Discuss</a:t>
            </a:r>
            <a:endParaRPr lang="de-DE" dirty="0"/>
          </a:p>
          <a:p>
            <a:pPr lvl="1"/>
            <a:r>
              <a:rPr lang="de-DE" dirty="0" err="1" smtClean="0"/>
              <a:t>Invite</a:t>
            </a:r>
            <a:r>
              <a:rPr lang="de-DE" dirty="0" smtClean="0"/>
              <a:t> </a:t>
            </a:r>
            <a:r>
              <a:rPr lang="de-DE" dirty="0" err="1" smtClean="0"/>
              <a:t>further</a:t>
            </a:r>
            <a:r>
              <a:rPr lang="de-DE" dirty="0" smtClean="0"/>
              <a:t> </a:t>
            </a:r>
            <a:r>
              <a:rPr lang="de-DE" dirty="0" err="1" smtClean="0"/>
              <a:t>persons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categorization</a:t>
            </a:r>
            <a:endParaRPr lang="de-DE" dirty="0" smtClean="0"/>
          </a:p>
          <a:p>
            <a:pPr lvl="1"/>
            <a:r>
              <a:rPr lang="de-DE" dirty="0" smtClean="0"/>
              <a:t>In </a:t>
            </a:r>
            <a:r>
              <a:rPr lang="de-DE" dirty="0" err="1" smtClean="0"/>
              <a:t>report</a:t>
            </a:r>
            <a:r>
              <a:rPr lang="de-DE" dirty="0" smtClean="0"/>
              <a:t>, </a:t>
            </a:r>
            <a:r>
              <a:rPr lang="de-DE" dirty="0" err="1" smtClean="0"/>
              <a:t>describe</a:t>
            </a:r>
            <a:r>
              <a:rPr lang="de-DE" dirty="0" smtClean="0"/>
              <a:t> Kappa </a:t>
            </a:r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after </a:t>
            </a:r>
            <a:r>
              <a:rPr lang="de-DE" dirty="0" err="1" smtClean="0"/>
              <a:t>discussion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926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Variants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Cohen‘s</a:t>
            </a:r>
            <a:r>
              <a:rPr lang="de-DE" dirty="0" smtClean="0"/>
              <a:t> Kappa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ordinal</a:t>
            </a:r>
            <a:r>
              <a:rPr lang="de-DE" dirty="0" smtClean="0"/>
              <a:t> </a:t>
            </a:r>
            <a:r>
              <a:rPr lang="de-DE" dirty="0" err="1" smtClean="0"/>
              <a:t>categories</a:t>
            </a:r>
            <a:endParaRPr lang="de-DE" dirty="0" smtClean="0"/>
          </a:p>
          <a:p>
            <a:r>
              <a:rPr lang="de-DE" dirty="0" smtClean="0"/>
              <a:t>Deviation </a:t>
            </a:r>
            <a:r>
              <a:rPr lang="de-DE" dirty="0" err="1" smtClean="0"/>
              <a:t>by</a:t>
            </a:r>
            <a:r>
              <a:rPr lang="de-DE" dirty="0" smtClean="0"/>
              <a:t> 2 </a:t>
            </a:r>
            <a:r>
              <a:rPr lang="de-DE" dirty="0" err="1" smtClean="0"/>
              <a:t>categories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worse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deviation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1 </a:t>
            </a:r>
            <a:r>
              <a:rPr lang="de-DE" dirty="0" err="1" smtClean="0"/>
              <a:t>category</a:t>
            </a:r>
            <a:endParaRPr lang="de-DE" dirty="0" smtClean="0"/>
          </a:p>
          <a:p>
            <a:r>
              <a:rPr lang="de-DE" dirty="0" err="1" smtClean="0"/>
              <a:t>Weights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0 </a:t>
            </a:r>
            <a:r>
              <a:rPr lang="de-DE" dirty="0" err="1" smtClean="0"/>
              <a:t>and</a:t>
            </a:r>
            <a:r>
              <a:rPr lang="de-DE" dirty="0" smtClean="0"/>
              <a:t> 1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Also </a:t>
            </a:r>
            <a:r>
              <a:rPr lang="de-DE" dirty="0" err="1" smtClean="0"/>
              <a:t>applicable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persons</a:t>
            </a:r>
            <a:r>
              <a:rPr lang="de-DE" dirty="0" smtClean="0"/>
              <a:t> </a:t>
            </a:r>
            <a:r>
              <a:rPr lang="de-DE" dirty="0" err="1" smtClean="0"/>
              <a:t>who</a:t>
            </a:r>
            <a:r>
              <a:rPr lang="de-DE" dirty="0" smtClean="0"/>
              <a:t> </a:t>
            </a:r>
            <a:r>
              <a:rPr lang="de-DE" dirty="0" err="1" smtClean="0"/>
              <a:t>categorize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667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R: </a:t>
            </a:r>
            <a:r>
              <a:rPr lang="de-DE" dirty="0" err="1" smtClean="0"/>
              <a:t>Cohen‘s</a:t>
            </a:r>
            <a:r>
              <a:rPr lang="de-DE" dirty="0" smtClean="0"/>
              <a:t> Kappa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http://www.inside-r.org/packages/cran/psych/docs/wkappa</a:t>
            </a:r>
          </a:p>
          <a:p>
            <a:r>
              <a:rPr lang="de-DE" dirty="0" smtClean="0"/>
              <a:t>Package: </a:t>
            </a:r>
            <a:r>
              <a:rPr lang="de-DE" dirty="0" err="1" smtClean="0"/>
              <a:t>psych</a:t>
            </a:r>
            <a:endParaRPr lang="de-DE" dirty="0" smtClean="0"/>
          </a:p>
          <a:p>
            <a:r>
              <a:rPr lang="de-DE" sz="2400" dirty="0" err="1">
                <a:latin typeface="Consolas" pitchFamily="49" charset="0"/>
                <a:cs typeface="Consolas" pitchFamily="49" charset="0"/>
              </a:rPr>
              <a:t>cohen.kappa</a:t>
            </a:r>
            <a:r>
              <a:rPr lang="de-DE" sz="2400" dirty="0">
                <a:latin typeface="Consolas" pitchFamily="49" charset="0"/>
                <a:cs typeface="Consolas" pitchFamily="49" charset="0"/>
              </a:rPr>
              <a:t>(x, w=</a:t>
            </a:r>
            <a:r>
              <a:rPr lang="de-DE" sz="2400" dirty="0" err="1">
                <a:latin typeface="Consolas" pitchFamily="49" charset="0"/>
                <a:cs typeface="Consolas" pitchFamily="49" charset="0"/>
              </a:rPr>
              <a:t>NULL,n.obs</a:t>
            </a:r>
            <a:r>
              <a:rPr lang="de-DE" sz="2400" dirty="0">
                <a:latin typeface="Consolas" pitchFamily="49" charset="0"/>
                <a:cs typeface="Consolas" pitchFamily="49" charset="0"/>
              </a:rPr>
              <a:t>=</a:t>
            </a:r>
            <a:r>
              <a:rPr lang="de-DE" sz="2400" dirty="0" err="1">
                <a:latin typeface="Consolas" pitchFamily="49" charset="0"/>
                <a:cs typeface="Consolas" pitchFamily="49" charset="0"/>
              </a:rPr>
              <a:t>NULL,alpha</a:t>
            </a:r>
            <a:r>
              <a:rPr lang="de-DE" sz="2400" dirty="0">
                <a:latin typeface="Consolas" pitchFamily="49" charset="0"/>
                <a:cs typeface="Consolas" pitchFamily="49" charset="0"/>
              </a:rPr>
              <a:t>=.05) </a:t>
            </a:r>
          </a:p>
          <a:p>
            <a:endParaRPr lang="de-DE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88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Controlled </a:t>
            </a:r>
            <a:r>
              <a:rPr lang="en-US" dirty="0" err="1"/>
              <a:t>E</a:t>
            </a:r>
            <a:r>
              <a:rPr lang="en-US" dirty="0" err="1" smtClean="0"/>
              <a:t>xperiement</a:t>
            </a:r>
            <a:r>
              <a:rPr lang="en-US" dirty="0" smtClean="0"/>
              <a:t> vs. Field Study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1631504" y="2132856"/>
            <a:ext cx="8784976" cy="4594820"/>
          </a:xfrm>
        </p:spPr>
        <p:txBody>
          <a:bodyPr>
            <a:normAutofit fontScale="85000" lnSpcReduction="20000"/>
          </a:bodyPr>
          <a:lstStyle/>
          <a:p>
            <a:r>
              <a:rPr lang="de-DE" sz="3600" dirty="0"/>
              <a:t>Control </a:t>
            </a:r>
            <a:r>
              <a:rPr lang="de-DE" sz="3600" dirty="0" err="1"/>
              <a:t>influence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confounding</a:t>
            </a:r>
            <a:r>
              <a:rPr lang="de-DE" sz="3600" dirty="0"/>
              <a:t> </a:t>
            </a:r>
            <a:r>
              <a:rPr lang="de-DE" sz="3600" dirty="0" err="1"/>
              <a:t>factors</a:t>
            </a:r>
            <a:r>
              <a:rPr lang="de-DE" sz="3600" dirty="0"/>
              <a:t> in lab</a:t>
            </a:r>
          </a:p>
          <a:p>
            <a:pPr lvl="1"/>
            <a:r>
              <a:rPr lang="de-DE" sz="3200" dirty="0" err="1"/>
              <a:t>One</a:t>
            </a:r>
            <a:r>
              <a:rPr lang="de-DE" sz="3200" dirty="0"/>
              <a:t> </a:t>
            </a:r>
            <a:r>
              <a:rPr lang="de-DE" sz="3200" dirty="0" err="1"/>
              <a:t>sorting</a:t>
            </a:r>
            <a:r>
              <a:rPr lang="de-DE" sz="3200" dirty="0"/>
              <a:t> </a:t>
            </a:r>
            <a:r>
              <a:rPr lang="de-DE" sz="3200" dirty="0" err="1"/>
              <a:t>algorithm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faster</a:t>
            </a:r>
            <a:r>
              <a:rPr lang="de-DE" sz="3200" dirty="0"/>
              <a:t> </a:t>
            </a:r>
            <a:r>
              <a:rPr lang="de-DE" sz="3200" dirty="0" err="1"/>
              <a:t>than</a:t>
            </a:r>
            <a:r>
              <a:rPr lang="de-DE" sz="3200" dirty="0"/>
              <a:t> </a:t>
            </a:r>
            <a:r>
              <a:rPr lang="de-DE" sz="3200" dirty="0" err="1"/>
              <a:t>another</a:t>
            </a:r>
            <a:r>
              <a:rPr lang="de-DE" sz="3200" dirty="0"/>
              <a:t> on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 x on </a:t>
            </a:r>
            <a:r>
              <a:rPr lang="de-DE" sz="3200" dirty="0" err="1"/>
              <a:t>computer</a:t>
            </a:r>
            <a:r>
              <a:rPr lang="de-DE" sz="3200" dirty="0"/>
              <a:t> Y</a:t>
            </a:r>
          </a:p>
          <a:p>
            <a:pPr lvl="1"/>
            <a:r>
              <a:rPr lang="de-DE" sz="3200" dirty="0" err="1"/>
              <a:t>Reliable</a:t>
            </a:r>
            <a:r>
              <a:rPr lang="de-DE" sz="3200" dirty="0"/>
              <a:t> </a:t>
            </a:r>
            <a:r>
              <a:rPr lang="de-DE" sz="3200" dirty="0" err="1"/>
              <a:t>measurement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dependent</a:t>
            </a:r>
            <a:r>
              <a:rPr lang="de-DE" sz="3200" dirty="0"/>
              <a:t> variable (i.e., high internal </a:t>
            </a:r>
            <a:r>
              <a:rPr lang="de-DE" sz="3200" dirty="0" err="1"/>
              <a:t>validity</a:t>
            </a:r>
            <a:r>
              <a:rPr lang="de-DE" sz="3200" dirty="0"/>
              <a:t>)</a:t>
            </a:r>
          </a:p>
          <a:p>
            <a:pPr lvl="1"/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cannot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generalized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circumstances</a:t>
            </a:r>
            <a:r>
              <a:rPr lang="de-DE" dirty="0" smtClean="0"/>
              <a:t> (i.e., </a:t>
            </a:r>
            <a:r>
              <a:rPr lang="de-DE" dirty="0" err="1" smtClean="0"/>
              <a:t>low</a:t>
            </a:r>
            <a:r>
              <a:rPr lang="de-DE" dirty="0" smtClean="0"/>
              <a:t> </a:t>
            </a:r>
            <a:r>
              <a:rPr lang="de-DE" dirty="0" err="1" smtClean="0"/>
              <a:t>external</a:t>
            </a:r>
            <a:r>
              <a:rPr lang="de-DE" dirty="0" smtClean="0"/>
              <a:t> </a:t>
            </a:r>
            <a:r>
              <a:rPr lang="de-DE" dirty="0" err="1" smtClean="0"/>
              <a:t>validity</a:t>
            </a:r>
            <a:r>
              <a:rPr lang="de-DE" dirty="0" smtClean="0"/>
              <a:t>)</a:t>
            </a:r>
            <a:endParaRPr lang="en-US" dirty="0" smtClean="0"/>
          </a:p>
          <a:p>
            <a:pPr lvl="1"/>
            <a:r>
              <a:rPr lang="de-DE" dirty="0" smtClean="0"/>
              <a:t>Not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,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practical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ethical</a:t>
            </a:r>
            <a:r>
              <a:rPr lang="de-DE" dirty="0" smtClean="0"/>
              <a:t> </a:t>
            </a:r>
            <a:r>
              <a:rPr lang="de-DE" dirty="0" err="1" smtClean="0"/>
              <a:t>reasons</a:t>
            </a:r>
            <a:endParaRPr lang="en-US" dirty="0" smtClean="0"/>
          </a:p>
          <a:p>
            <a:r>
              <a:rPr lang="de-DE" sz="3600" dirty="0"/>
              <a:t>In </a:t>
            </a:r>
            <a:r>
              <a:rPr lang="de-DE" sz="3600" dirty="0" err="1"/>
              <a:t>the</a:t>
            </a:r>
            <a:r>
              <a:rPr lang="de-DE" sz="3600" dirty="0"/>
              <a:t> </a:t>
            </a:r>
            <a:r>
              <a:rPr lang="de-DE" sz="3600" dirty="0" err="1"/>
              <a:t>field</a:t>
            </a:r>
            <a:r>
              <a:rPr lang="de-DE" sz="3600" dirty="0"/>
              <a:t>, </a:t>
            </a:r>
            <a:r>
              <a:rPr lang="de-DE" sz="3600" dirty="0" err="1"/>
              <a:t>confounding</a:t>
            </a:r>
            <a:r>
              <a:rPr lang="de-DE" sz="3600" dirty="0"/>
              <a:t> </a:t>
            </a:r>
            <a:r>
              <a:rPr lang="de-DE" sz="3600" dirty="0" err="1"/>
              <a:t>factors</a:t>
            </a:r>
            <a:r>
              <a:rPr lang="de-DE" sz="3600" dirty="0"/>
              <a:t> </a:t>
            </a:r>
            <a:r>
              <a:rPr lang="de-DE" sz="3600" dirty="0" err="1"/>
              <a:t>cannot</a:t>
            </a:r>
            <a:r>
              <a:rPr lang="de-DE" sz="3600" dirty="0"/>
              <a:t> not </a:t>
            </a:r>
            <a:r>
              <a:rPr lang="de-DE" sz="3600" dirty="0" err="1"/>
              <a:t>always</a:t>
            </a:r>
            <a:r>
              <a:rPr lang="de-DE" sz="3600" dirty="0"/>
              <a:t> </a:t>
            </a:r>
            <a:r>
              <a:rPr lang="de-DE" sz="3600" dirty="0" err="1"/>
              <a:t>be</a:t>
            </a:r>
            <a:r>
              <a:rPr lang="de-DE" sz="3600" dirty="0"/>
              <a:t> </a:t>
            </a:r>
            <a:r>
              <a:rPr lang="de-DE" sz="3600" dirty="0" err="1"/>
              <a:t>controlled</a:t>
            </a:r>
            <a:r>
              <a:rPr lang="de-DE" sz="3600" dirty="0"/>
              <a:t> </a:t>
            </a:r>
            <a:r>
              <a:rPr lang="de-DE" sz="3600" dirty="0" err="1"/>
              <a:t>for</a:t>
            </a:r>
            <a:endParaRPr lang="de-DE" sz="3600" dirty="0"/>
          </a:p>
          <a:p>
            <a:pPr lvl="1"/>
            <a:r>
              <a:rPr lang="en-US" dirty="0" smtClean="0"/>
              <a:t>High external validity</a:t>
            </a:r>
          </a:p>
          <a:p>
            <a:pPr lvl="1"/>
            <a:r>
              <a:rPr lang="de-DE" dirty="0" smtClean="0"/>
              <a:t>Low internal </a:t>
            </a:r>
            <a:r>
              <a:rPr lang="de-DE" dirty="0" err="1" smtClean="0"/>
              <a:t>validity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7" name="Pfeil nach oben und unten 6"/>
          <p:cNvSpPr/>
          <p:nvPr/>
        </p:nvSpPr>
        <p:spPr>
          <a:xfrm>
            <a:off x="10923402" y="1844824"/>
            <a:ext cx="714348" cy="450059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Internal vs. external validity</a:t>
            </a:r>
          </a:p>
        </p:txBody>
      </p:sp>
    </p:spTree>
    <p:extLst>
      <p:ext uri="{BB962C8B-B14F-4D97-AF65-F5344CB8AC3E}">
        <p14:creationId xmlns:p14="http://schemas.microsoft.com/office/powerpoint/2010/main" val="35549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Perform</a:t>
            </a:r>
            <a:r>
              <a:rPr lang="de-DE" dirty="0" smtClean="0"/>
              <a:t> an Open Card </a:t>
            </a:r>
            <a:r>
              <a:rPr lang="de-DE" dirty="0" err="1" smtClean="0"/>
              <a:t>Sorting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Scientific </a:t>
            </a:r>
            <a:r>
              <a:rPr lang="de-DE" dirty="0" err="1" smtClean="0"/>
              <a:t>publication</a:t>
            </a:r>
            <a:r>
              <a:rPr lang="de-DE" dirty="0" smtClean="0"/>
              <a:t>: </a:t>
            </a:r>
            <a:r>
              <a:rPr lang="de-DE" dirty="0" err="1" smtClean="0"/>
              <a:t>researchers</a:t>
            </a:r>
            <a:r>
              <a:rPr lang="de-DE" dirty="0" smtClean="0"/>
              <a:t> </a:t>
            </a:r>
            <a:r>
              <a:rPr lang="de-DE" dirty="0" err="1" smtClean="0"/>
              <a:t>write</a:t>
            </a:r>
            <a:r>
              <a:rPr lang="de-DE" dirty="0" smtClean="0"/>
              <a:t> a </a:t>
            </a:r>
            <a:r>
              <a:rPr lang="de-DE" dirty="0" err="1" smtClean="0"/>
              <a:t>report</a:t>
            </a:r>
            <a:r>
              <a:rPr lang="de-DE" dirty="0" smtClean="0"/>
              <a:t> (</a:t>
            </a:r>
            <a:r>
              <a:rPr lang="de-DE" dirty="0" err="1" smtClean="0"/>
              <a:t>a.k.a</a:t>
            </a:r>
            <a:r>
              <a:rPr lang="de-DE" dirty="0" smtClean="0"/>
              <a:t>. </a:t>
            </a:r>
            <a:r>
              <a:rPr lang="de-DE" dirty="0" err="1" smtClean="0"/>
              <a:t>paper</a:t>
            </a:r>
            <a:r>
              <a:rPr lang="de-DE" dirty="0" smtClean="0"/>
              <a:t>)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reviewed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scientific</a:t>
            </a:r>
            <a:r>
              <a:rPr lang="de-DE" dirty="0" smtClean="0"/>
              <a:t> </a:t>
            </a:r>
            <a:r>
              <a:rPr lang="de-DE" dirty="0" err="1" smtClean="0"/>
              <a:t>community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publish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/>
          </a:p>
          <a:p>
            <a:r>
              <a:rPr lang="de-DE" dirty="0" err="1" smtClean="0"/>
              <a:t>Artifacts</a:t>
            </a:r>
            <a:r>
              <a:rPr lang="de-DE" dirty="0" smtClean="0"/>
              <a:t> (i.e.,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 </a:t>
            </a:r>
            <a:r>
              <a:rPr lang="de-DE" dirty="0" err="1" smtClean="0"/>
              <a:t>empirical</a:t>
            </a:r>
            <a:r>
              <a:rPr lang="de-DE" dirty="0" smtClean="0"/>
              <a:t> </a:t>
            </a:r>
            <a:r>
              <a:rPr lang="de-DE" dirty="0" err="1" smtClean="0"/>
              <a:t>study</a:t>
            </a:r>
            <a:r>
              <a:rPr lang="de-DE" dirty="0" smtClean="0"/>
              <a:t>,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prototype, a </a:t>
            </a:r>
            <a:r>
              <a:rPr lang="de-DE" dirty="0" err="1" smtClean="0"/>
              <a:t>theoretical</a:t>
            </a:r>
            <a:r>
              <a:rPr lang="de-DE" dirty="0" smtClean="0"/>
              <a:t> </a:t>
            </a:r>
            <a:r>
              <a:rPr lang="de-DE" dirty="0" err="1" smtClean="0"/>
              <a:t>proof</a:t>
            </a:r>
            <a:r>
              <a:rPr lang="de-DE" dirty="0" smtClean="0"/>
              <a:t>) </a:t>
            </a:r>
            <a:r>
              <a:rPr lang="de-DE" dirty="0" err="1" smtClean="0"/>
              <a:t>may</a:t>
            </a:r>
            <a:r>
              <a:rPr lang="de-DE" dirty="0" smtClean="0"/>
              <a:t>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submitted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reviewed</a:t>
            </a:r>
            <a:endParaRPr lang="de-DE" dirty="0" smtClean="0"/>
          </a:p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artifacts</a:t>
            </a:r>
            <a:r>
              <a:rPr lang="de-DE" dirty="0" smtClean="0"/>
              <a:t> </a:t>
            </a:r>
            <a:r>
              <a:rPr lang="de-DE" dirty="0" err="1" smtClean="0"/>
              <a:t>fulfill</a:t>
            </a:r>
            <a:r>
              <a:rPr lang="de-DE" dirty="0" smtClean="0"/>
              <a:t>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expectations</a:t>
            </a:r>
            <a:r>
              <a:rPr lang="de-DE" dirty="0" smtClean="0"/>
              <a:t>,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receive</a:t>
            </a:r>
            <a:r>
              <a:rPr lang="de-DE" dirty="0" smtClean="0"/>
              <a:t> a </a:t>
            </a:r>
            <a:r>
              <a:rPr lang="de-DE" dirty="0" err="1" smtClean="0"/>
              <a:t>badge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denote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artifacts</a:t>
            </a:r>
            <a:endParaRPr lang="de-DE" dirty="0" smtClean="0"/>
          </a:p>
          <a:p>
            <a:r>
              <a:rPr lang="de-DE" dirty="0" err="1" smtClean="0"/>
              <a:t>However</a:t>
            </a:r>
            <a:r>
              <a:rPr lang="de-DE" dirty="0" smtClean="0"/>
              <a:t>: </a:t>
            </a:r>
            <a:r>
              <a:rPr lang="de-DE" dirty="0" err="1" smtClean="0"/>
              <a:t>expecations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unclear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implicit</a:t>
            </a:r>
            <a:endParaRPr lang="de-DE" dirty="0"/>
          </a:p>
          <a:p>
            <a:r>
              <a:rPr lang="de-DE" dirty="0" smtClean="0"/>
              <a:t>Thus: </a:t>
            </a:r>
            <a:r>
              <a:rPr lang="de-DE" dirty="0" err="1" smtClean="0"/>
              <a:t>survey</a:t>
            </a:r>
            <a:r>
              <a:rPr lang="de-DE" dirty="0" smtClean="0"/>
              <a:t> </a:t>
            </a:r>
            <a:r>
              <a:rPr lang="de-DE" dirty="0" err="1" smtClean="0"/>
              <a:t>among</a:t>
            </a:r>
            <a:r>
              <a:rPr lang="de-DE" dirty="0" smtClean="0"/>
              <a:t> </a:t>
            </a:r>
            <a:r>
              <a:rPr lang="de-DE" dirty="0" err="1" smtClean="0"/>
              <a:t>scientists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experience</a:t>
            </a:r>
            <a:r>
              <a:rPr lang="de-DE" dirty="0" smtClean="0"/>
              <a:t> in </a:t>
            </a:r>
            <a:r>
              <a:rPr lang="de-DE" dirty="0" err="1" smtClean="0"/>
              <a:t>artifact</a:t>
            </a:r>
            <a:r>
              <a:rPr lang="de-DE" dirty="0" smtClean="0"/>
              <a:t> </a:t>
            </a:r>
            <a:r>
              <a:rPr lang="de-DE" dirty="0" err="1" smtClean="0"/>
              <a:t>evaluation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0794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2050" name="Picture 2" descr="https://s3.amazonaws.com/libapps/accounts/43308/images/CaseStu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4149080"/>
            <a:ext cx="1859310" cy="196064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5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Detailed</a:t>
            </a:r>
            <a:r>
              <a:rPr lang="de-DE" dirty="0" smtClean="0"/>
              <a:t> </a:t>
            </a:r>
            <a:r>
              <a:rPr lang="de-DE" dirty="0" err="1" smtClean="0"/>
              <a:t>observation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single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a </a:t>
            </a:r>
            <a:r>
              <a:rPr lang="de-DE" dirty="0" err="1" smtClean="0"/>
              <a:t>few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endParaRPr lang="en-US" dirty="0" smtClean="0"/>
          </a:p>
          <a:p>
            <a:r>
              <a:rPr lang="en-US" dirty="0" smtClean="0"/>
              <a:t>Often in UI area</a:t>
            </a:r>
          </a:p>
          <a:p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de-DE" dirty="0" err="1" smtClean="0"/>
              <a:t>Observing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developers</a:t>
            </a:r>
            <a:r>
              <a:rPr lang="de-DE" dirty="0" smtClean="0"/>
              <a:t> handle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tool</a:t>
            </a:r>
            <a:endParaRPr lang="en-US" dirty="0" smtClean="0"/>
          </a:p>
          <a:p>
            <a:pPr lvl="1"/>
            <a:r>
              <a:rPr lang="en-US" dirty="0" smtClean="0"/>
              <a:t>Applying a new programming paradigm to existing implementation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47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Case Studies to Build Theories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Pilot </a:t>
            </a:r>
            <a:r>
              <a:rPr lang="de-DE" dirty="0" err="1" smtClean="0"/>
              <a:t>study</a:t>
            </a:r>
            <a:r>
              <a:rPr lang="de-DE" dirty="0" smtClean="0"/>
              <a:t>, explorative </a:t>
            </a:r>
            <a:r>
              <a:rPr lang="de-DE" dirty="0" err="1" smtClean="0"/>
              <a:t>study</a:t>
            </a:r>
            <a:endParaRPr lang="de-DE" dirty="0" smtClean="0"/>
          </a:p>
          <a:p>
            <a:r>
              <a:rPr lang="de-DE" dirty="0" smtClean="0"/>
              <a:t>In </a:t>
            </a:r>
            <a:r>
              <a:rPr lang="de-DE" dirty="0" err="1" smtClean="0"/>
              <a:t>early</a:t>
            </a:r>
            <a:r>
              <a:rPr lang="de-DE" dirty="0" smtClean="0"/>
              <a:t> </a:t>
            </a:r>
            <a:r>
              <a:rPr lang="de-DE" dirty="0" err="1" smtClean="0"/>
              <a:t>phases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project</a:t>
            </a:r>
            <a:endParaRPr lang="de-DE" dirty="0" smtClean="0"/>
          </a:p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theories</a:t>
            </a:r>
            <a:r>
              <a:rPr lang="de-DE" dirty="0" smtClean="0"/>
              <a:t>,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evaluated</a:t>
            </a:r>
            <a:r>
              <a:rPr lang="de-DE" dirty="0" smtClean="0"/>
              <a:t> </a:t>
            </a:r>
            <a:r>
              <a:rPr lang="de-DE" dirty="0" err="1" smtClean="0"/>
              <a:t>quantitatively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44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Case Studies and Quantitative Measurement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Measurement </a:t>
            </a:r>
            <a:r>
              <a:rPr lang="de-DE" dirty="0" err="1" smtClean="0"/>
              <a:t>within</a:t>
            </a:r>
            <a:r>
              <a:rPr lang="de-DE" dirty="0" smtClean="0"/>
              <a:t> a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study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endParaRPr lang="de-DE" dirty="0"/>
          </a:p>
          <a:p>
            <a:pPr lvl="1"/>
            <a:r>
              <a:rPr lang="de-DE" dirty="0" smtClean="0"/>
              <a:t>E.g., </a:t>
            </a: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speed</a:t>
            </a:r>
            <a:r>
              <a:rPr lang="de-DE" dirty="0" smtClean="0"/>
              <a:t> in </a:t>
            </a:r>
            <a:r>
              <a:rPr lang="de-DE" dirty="0" err="1" smtClean="0"/>
              <a:t>completing</a:t>
            </a:r>
            <a:r>
              <a:rPr lang="de-DE" dirty="0" smtClean="0"/>
              <a:t> a </a:t>
            </a:r>
            <a:r>
              <a:rPr lang="de-DE" dirty="0" err="1" smtClean="0"/>
              <a:t>task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UI</a:t>
            </a:r>
          </a:p>
          <a:p>
            <a:pPr lvl="1"/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speed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base</a:t>
            </a:r>
            <a:r>
              <a:rPr lang="de-DE" dirty="0" smtClean="0"/>
              <a:t> </a:t>
            </a:r>
            <a:r>
              <a:rPr lang="de-DE" dirty="0" err="1" smtClean="0"/>
              <a:t>index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conclusion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general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 (</a:t>
            </a:r>
            <a:r>
              <a:rPr lang="de-DE" dirty="0" err="1" smtClean="0"/>
              <a:t>low</a:t>
            </a:r>
            <a:r>
              <a:rPr lang="de-DE" dirty="0" smtClean="0"/>
              <a:t> </a:t>
            </a:r>
            <a:r>
              <a:rPr lang="de-DE" dirty="0" err="1" smtClean="0"/>
              <a:t>external</a:t>
            </a:r>
            <a:r>
              <a:rPr lang="de-DE" dirty="0" smtClean="0"/>
              <a:t> </a:t>
            </a:r>
            <a:r>
              <a:rPr lang="de-DE" dirty="0" err="1" smtClean="0"/>
              <a:t>validity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3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think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following</a:t>
            </a:r>
            <a:r>
              <a:rPr lang="de-DE" dirty="0" smtClean="0"/>
              <a:t> </a:t>
            </a:r>
            <a:r>
              <a:rPr lang="de-DE" dirty="0" err="1" smtClean="0"/>
              <a:t>statements</a:t>
            </a:r>
            <a:r>
              <a:rPr lang="de-DE" dirty="0" smtClean="0"/>
              <a:t>:</a:t>
            </a:r>
            <a:endParaRPr lang="en-US" dirty="0" smtClean="0"/>
          </a:p>
          <a:p>
            <a:pPr lvl="1"/>
            <a:r>
              <a:rPr lang="de-DE" dirty="0" err="1" smtClean="0"/>
              <a:t>Theoretical</a:t>
            </a:r>
            <a:r>
              <a:rPr lang="de-DE" dirty="0" smtClean="0"/>
              <a:t> </a:t>
            </a:r>
            <a:r>
              <a:rPr lang="de-DE" dirty="0" err="1" smtClean="0"/>
              <a:t>knowledge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practical</a:t>
            </a:r>
            <a:r>
              <a:rPr lang="de-DE" dirty="0" smtClean="0"/>
              <a:t> </a:t>
            </a:r>
            <a:r>
              <a:rPr lang="de-DE" dirty="0" err="1" smtClean="0"/>
              <a:t>knowledge</a:t>
            </a:r>
            <a:endParaRPr lang="en-US" dirty="0" smtClean="0"/>
          </a:p>
          <a:p>
            <a:pPr lvl="1"/>
            <a:r>
              <a:rPr lang="en-US" dirty="0" smtClean="0"/>
              <a:t>It is impossible to generalize from one case, so case studies are irrelevant for science</a:t>
            </a:r>
          </a:p>
          <a:p>
            <a:pPr lvl="1"/>
            <a:r>
              <a:rPr lang="de-DE" dirty="0" smtClean="0"/>
              <a:t>Case </a:t>
            </a:r>
            <a:r>
              <a:rPr lang="de-DE" dirty="0" err="1" smtClean="0"/>
              <a:t>studies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hypotheses</a:t>
            </a:r>
            <a:r>
              <a:rPr lang="de-DE" dirty="0" smtClean="0"/>
              <a:t>, but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evaluating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,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suited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48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Case Study </a:t>
            </a:r>
            <a:r>
              <a:rPr lang="de-DE" dirty="0" err="1" smtClean="0"/>
              <a:t>of</a:t>
            </a:r>
            <a:r>
              <a:rPr lang="de-DE" dirty="0" smtClean="0"/>
              <a:t> Software Development Company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Observation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developers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an </a:t>
            </a:r>
            <a:r>
              <a:rPr lang="de-DE" dirty="0" err="1" smtClean="0"/>
              <a:t>entire</a:t>
            </a:r>
            <a:r>
              <a:rPr lang="de-DE" dirty="0" smtClean="0"/>
              <a:t> </a:t>
            </a:r>
            <a:r>
              <a:rPr lang="de-DE" dirty="0" err="1" smtClean="0"/>
              <a:t>week</a:t>
            </a:r>
            <a:endParaRPr lang="de-DE" dirty="0" smtClean="0"/>
          </a:p>
          <a:p>
            <a:r>
              <a:rPr lang="de-DE" dirty="0" err="1" smtClean="0"/>
              <a:t>Logging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(</a:t>
            </a:r>
            <a:r>
              <a:rPr lang="de-DE" dirty="0" err="1" smtClean="0"/>
              <a:t>chat</a:t>
            </a:r>
            <a:r>
              <a:rPr lang="de-DE" dirty="0" smtClean="0"/>
              <a:t>, </a:t>
            </a:r>
            <a:r>
              <a:rPr lang="de-DE" dirty="0" err="1" smtClean="0"/>
              <a:t>mails</a:t>
            </a:r>
            <a:r>
              <a:rPr lang="de-DE" dirty="0" smtClean="0"/>
              <a:t>, face-</a:t>
            </a:r>
            <a:r>
              <a:rPr lang="de-DE" dirty="0" err="1" smtClean="0"/>
              <a:t>to</a:t>
            </a:r>
            <a:r>
              <a:rPr lang="de-DE" dirty="0" smtClean="0"/>
              <a:t>-face, </a:t>
            </a:r>
            <a:r>
              <a:rPr lang="de-DE" dirty="0" err="1" smtClean="0"/>
              <a:t>commit</a:t>
            </a:r>
            <a:r>
              <a:rPr lang="de-DE" dirty="0" smtClean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671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de" dirty="0" smtClean="0"/>
              <a:t>Communication: Open Source Projects vs. Companies</a:t>
            </a:r>
            <a:endParaRPr dirty="0"/>
          </a:p>
        </p:txBody>
      </p:sp>
      <p:sp>
        <p:nvSpPr>
          <p:cNvPr id="163" name="Google Shape;163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de" dirty="0" smtClean="0"/>
              <a:t>Linux</a:t>
            </a:r>
            <a:endParaRPr dirty="0"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696" y="2703119"/>
            <a:ext cx="5795937" cy="4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750" y="2782566"/>
            <a:ext cx="4132300" cy="39702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4664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Reflection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statements</a:t>
            </a:r>
            <a:r>
              <a:rPr lang="de-DE" dirty="0"/>
              <a:t>:</a:t>
            </a:r>
            <a:endParaRPr lang="en-US" dirty="0"/>
          </a:p>
          <a:p>
            <a:pPr lvl="1"/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knowledge</a:t>
            </a:r>
            <a:endParaRPr lang="en-US" dirty="0"/>
          </a:p>
          <a:p>
            <a:pPr lvl="1"/>
            <a:r>
              <a:rPr lang="en-US" dirty="0"/>
              <a:t>It is impossible to generalize from one case, so case studies are irrelevant for science</a:t>
            </a:r>
          </a:p>
          <a:p>
            <a:pPr lvl="1"/>
            <a:r>
              <a:rPr lang="de-DE" dirty="0"/>
              <a:t>Case </a:t>
            </a:r>
            <a:r>
              <a:rPr lang="de-DE" dirty="0" err="1"/>
              <a:t>studies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hypotheses</a:t>
            </a:r>
            <a:r>
              <a:rPr lang="de-DE" dirty="0"/>
              <a:t>, but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evaluating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,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suited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85308-4B91-4084-B5EB-6B176834447A}" type="slidenum">
              <a:rPr lang="de-DE" smtClean="0"/>
              <a:pPr>
                <a:defRPr/>
              </a:pPr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0332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Typical Criticism for Case Studies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Uncontrolled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subjective</a:t>
            </a:r>
            <a:r>
              <a:rPr lang="de-DE" dirty="0" smtClean="0"/>
              <a:t> -&gt; not </a:t>
            </a:r>
            <a:r>
              <a:rPr lang="de-DE" dirty="0" err="1" smtClean="0"/>
              <a:t>reliable</a:t>
            </a:r>
            <a:endParaRPr lang="de-DE" dirty="0" smtClean="0"/>
          </a:p>
          <a:p>
            <a:r>
              <a:rPr lang="de-DE" dirty="0" err="1" smtClean="0"/>
              <a:t>Tendency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confirm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hypotheses</a:t>
            </a:r>
            <a:endParaRPr lang="de-DE" dirty="0" smtClean="0"/>
          </a:p>
          <a:p>
            <a:r>
              <a:rPr lang="de-DE" dirty="0" smtClean="0"/>
              <a:t>Not </a:t>
            </a:r>
            <a:r>
              <a:rPr lang="de-DE" dirty="0" err="1" smtClean="0"/>
              <a:t>generalizable</a:t>
            </a:r>
            <a:endParaRPr lang="de-DE" dirty="0" smtClean="0"/>
          </a:p>
          <a:p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details</a:t>
            </a:r>
            <a:r>
              <a:rPr lang="de-DE" dirty="0" smtClean="0"/>
              <a:t>, </a:t>
            </a:r>
            <a:r>
              <a:rPr lang="de-DE" dirty="0" err="1" smtClean="0"/>
              <a:t>difficult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summarize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124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One</a:t>
            </a:r>
            <a:r>
              <a:rPr lang="de-DE" dirty="0" smtClean="0"/>
              <a:t>-Way ANOVA </a:t>
            </a:r>
            <a:r>
              <a:rPr lang="de-DE" dirty="0" err="1" smtClean="0"/>
              <a:t>with</a:t>
            </a:r>
            <a:r>
              <a:rPr lang="de-DE" dirty="0" smtClean="0"/>
              <a:t> 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http://rtutorialseries.blogspot.de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r>
              <a:rPr lang="de-DE" dirty="0" err="1"/>
              <a:t>One</a:t>
            </a:r>
            <a:r>
              <a:rPr lang="de-DE" dirty="0"/>
              <a:t>-Way Omnibus </a:t>
            </a:r>
            <a:r>
              <a:rPr lang="de-DE" dirty="0" smtClean="0"/>
              <a:t>ANOVA: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3074" name="Picture 2" descr="http://1.bp.blogspot.com/-MIDkFLREMd8/T8FKCrH627I/AAAAAAAAA3A/jQ182dAZAck/s1600/20101011_anova_oneWay_omnibus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1" y="3063921"/>
            <a:ext cx="6552723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8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 through Case Studies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Observe</a:t>
            </a:r>
            <a:r>
              <a:rPr lang="de-DE" dirty="0" smtClean="0"/>
              <a:t> a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within</a:t>
            </a:r>
            <a:r>
              <a:rPr lang="de-DE" dirty="0" smtClean="0"/>
              <a:t> a </a:t>
            </a:r>
            <a:r>
              <a:rPr lang="de-DE" dirty="0" err="1" smtClean="0"/>
              <a:t>context</a:t>
            </a:r>
            <a:endParaRPr lang="de-DE" dirty="0" smtClean="0"/>
          </a:p>
          <a:p>
            <a:r>
              <a:rPr lang="en-US" dirty="0" smtClean="0"/>
              <a:t>Realistic details</a:t>
            </a:r>
          </a:p>
          <a:p>
            <a:r>
              <a:rPr lang="en-US" dirty="0" smtClean="0"/>
              <a:t>Not abstracted or simplified to simple models</a:t>
            </a:r>
          </a:p>
          <a:p>
            <a:r>
              <a:rPr lang="en-US" dirty="0" smtClean="0"/>
              <a:t>Avoids "ivory tower research"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82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Case Studies for Falsifying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Case </a:t>
            </a:r>
            <a:r>
              <a:rPr lang="de-DE" dirty="0" err="1" smtClean="0"/>
              <a:t>study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falsify</a:t>
            </a:r>
            <a:r>
              <a:rPr lang="de-DE" dirty="0" smtClean="0"/>
              <a:t> a </a:t>
            </a:r>
            <a:r>
              <a:rPr lang="de-DE" dirty="0" err="1" smtClean="0"/>
              <a:t>hypothesis</a:t>
            </a:r>
            <a:endParaRPr lang="de-DE" dirty="0" smtClean="0"/>
          </a:p>
          <a:p>
            <a:r>
              <a:rPr lang="de-DE" dirty="0" err="1" smtClean="0"/>
              <a:t>One</a:t>
            </a:r>
            <a:r>
              <a:rPr lang="de-DE" dirty="0" smtClean="0"/>
              <a:t> well-</a:t>
            </a:r>
            <a:r>
              <a:rPr lang="de-DE" dirty="0" err="1" smtClean="0"/>
              <a:t>selected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suffice</a:t>
            </a:r>
            <a:endParaRPr lang="de-DE" dirty="0" smtClean="0"/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pPr lvl="1"/>
            <a:r>
              <a:rPr lang="de-DE" dirty="0" err="1" smtClean="0"/>
              <a:t>Galileo‘s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gravity</a:t>
            </a:r>
            <a:r>
              <a:rPr lang="de-DE" dirty="0" smtClean="0"/>
              <a:t> (</a:t>
            </a:r>
            <a:r>
              <a:rPr lang="de-DE" dirty="0" err="1" smtClean="0"/>
              <a:t>feather</a:t>
            </a:r>
            <a:r>
              <a:rPr lang="de-DE" dirty="0" smtClean="0"/>
              <a:t> vs. </a:t>
            </a:r>
            <a:r>
              <a:rPr lang="de-DE" dirty="0" err="1" smtClean="0"/>
              <a:t>lead</a:t>
            </a:r>
            <a:r>
              <a:rPr lang="de-DE" dirty="0" smtClean="0"/>
              <a:t>)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study</a:t>
            </a:r>
            <a:r>
              <a:rPr lang="de-DE" dirty="0" smtClean="0"/>
              <a:t> </a:t>
            </a:r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series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experiments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13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of Cases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72</a:t>
            </a:fld>
            <a:endParaRPr lang="de-DE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043084" y="1671625"/>
          <a:ext cx="2195528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5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ysClr val="windowText" lastClr="000000"/>
                          </a:solidFill>
                        </a:rPr>
                        <a:t>Selection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ysClr val="windowText" lastClr="000000"/>
                          </a:solidFill>
                        </a:rPr>
                        <a:t>Random</a:t>
                      </a:r>
                    </a:p>
                    <a:p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ysClr val="windowText" lastClr="000000"/>
                          </a:solidFill>
                        </a:rPr>
                        <a:t>Extreme case</a:t>
                      </a:r>
                    </a:p>
                    <a:p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ysClr val="windowText" lastClr="000000"/>
                          </a:solidFill>
                        </a:rPr>
                        <a:t>Maximal variation</a:t>
                      </a:r>
                    </a:p>
                    <a:p>
                      <a:endParaRPr lang="en-US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ysClr val="windowText" lastClr="000000"/>
                          </a:solidFill>
                        </a:rPr>
                        <a:t>Critical Case</a:t>
                      </a:r>
                    </a:p>
                    <a:p>
                      <a:endParaRPr lang="en-US" b="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ysClr val="windowText" lastClr="000000"/>
                          </a:solidFill>
                        </a:rPr>
                        <a:t>Paradigmatic</a:t>
                      </a:r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/>
          </p:nvPr>
        </p:nvGraphicFramePr>
        <p:xfrm>
          <a:off x="4238612" y="1671625"/>
          <a:ext cx="21955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5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ysClr val="windowText" lastClr="000000"/>
                          </a:solidFill>
                        </a:rPr>
                        <a:t>Rationalization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/>
          </p:nvPr>
        </p:nvGraphicFramePr>
        <p:xfrm>
          <a:off x="4238612" y="2043103"/>
          <a:ext cx="42862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6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0" dirty="0" err="1" smtClean="0">
                          <a:solidFill>
                            <a:sysClr val="windowText" lastClr="000000"/>
                          </a:solidFill>
                        </a:rPr>
                        <a:t>Reduces</a:t>
                      </a:r>
                      <a:r>
                        <a:rPr lang="de-DE" b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dirty="0" err="1" smtClean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  <a:r>
                        <a:rPr lang="de-DE" b="0" dirty="0" smtClean="0">
                          <a:solidFill>
                            <a:sysClr val="windowText" lastClr="000000"/>
                          </a:solidFill>
                        </a:rPr>
                        <a:t>;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may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be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generalizable</a:t>
                      </a:r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>
            <p:extLst/>
          </p:nvPr>
        </p:nvGraphicFramePr>
        <p:xfrm>
          <a:off x="4238612" y="2656829"/>
          <a:ext cx="542928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0" dirty="0" err="1" smtClean="0">
                          <a:solidFill>
                            <a:sysClr val="windowText" lastClr="000000"/>
                          </a:solidFill>
                        </a:rPr>
                        <a:t>Unusual</a:t>
                      </a:r>
                      <a:r>
                        <a:rPr lang="de-DE" b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dirty="0" err="1" smtClean="0">
                          <a:solidFill>
                            <a:sysClr val="windowText" lastClr="000000"/>
                          </a:solidFill>
                        </a:rPr>
                        <a:t>case</a:t>
                      </a:r>
                      <a:r>
                        <a:rPr lang="de-DE" b="0" dirty="0" smtClean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de-DE" b="0" dirty="0" err="1" smtClean="0">
                          <a:solidFill>
                            <a:sysClr val="windowText" lastClr="000000"/>
                          </a:solidFill>
                        </a:rPr>
                        <a:t>especially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problematic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or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especially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suitable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;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makes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one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point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pretty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clear</a:t>
                      </a:r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elle 11"/>
          <p:cNvGraphicFramePr>
            <a:graphicFrameLocks noGrp="1"/>
          </p:cNvGraphicFramePr>
          <p:nvPr>
            <p:extLst/>
          </p:nvPr>
        </p:nvGraphicFramePr>
        <p:xfrm>
          <a:off x="4238612" y="3324224"/>
          <a:ext cx="542928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0" dirty="0" err="1" smtClean="0">
                          <a:solidFill>
                            <a:sysClr val="windowText" lastClr="000000"/>
                          </a:solidFill>
                        </a:rPr>
                        <a:t>Several</a:t>
                      </a:r>
                      <a:r>
                        <a:rPr lang="de-DE" b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dirty="0" err="1" smtClean="0">
                          <a:solidFill>
                            <a:sysClr val="windowText" lastClr="000000"/>
                          </a:solidFill>
                        </a:rPr>
                        <a:t>very</a:t>
                      </a:r>
                      <a:r>
                        <a:rPr lang="de-DE" b="0" dirty="0" smtClean="0">
                          <a:solidFill>
                            <a:sysClr val="windowText" lastClr="000000"/>
                          </a:solidFill>
                        </a:rPr>
                        <a:t> different </a:t>
                      </a:r>
                      <a:r>
                        <a:rPr lang="de-DE" b="0" dirty="0" err="1" smtClean="0">
                          <a:solidFill>
                            <a:sysClr val="windowText" lastClr="000000"/>
                          </a:solidFill>
                        </a:rPr>
                        <a:t>cases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(e.g.,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three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cases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that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differ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in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size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language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experience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elle 12"/>
          <p:cNvGraphicFramePr>
            <a:graphicFrameLocks noGrp="1"/>
          </p:cNvGraphicFramePr>
          <p:nvPr>
            <p:extLst/>
          </p:nvPr>
        </p:nvGraphicFramePr>
        <p:xfrm>
          <a:off x="4238612" y="3952885"/>
          <a:ext cx="542928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0" dirty="0" err="1" smtClean="0">
                          <a:solidFill>
                            <a:sysClr val="windowText" lastClr="000000"/>
                          </a:solidFill>
                        </a:rPr>
                        <a:t>Allows</a:t>
                      </a:r>
                      <a:r>
                        <a:rPr lang="de-DE" b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dirty="0" err="1" smtClean="0">
                          <a:solidFill>
                            <a:sysClr val="windowText" lastClr="000000"/>
                          </a:solidFill>
                        </a:rPr>
                        <a:t>to</a:t>
                      </a:r>
                      <a:r>
                        <a:rPr lang="de-DE" b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dirty="0" err="1" smtClean="0">
                          <a:solidFill>
                            <a:sysClr val="windowText" lastClr="000000"/>
                          </a:solidFill>
                        </a:rPr>
                        <a:t>make</a:t>
                      </a:r>
                      <a:r>
                        <a:rPr lang="de-DE" b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dirty="0" err="1" smtClean="0">
                          <a:solidFill>
                            <a:sysClr val="windowText" lastClr="000000"/>
                          </a:solidFill>
                        </a:rPr>
                        <a:t>conclusion</a:t>
                      </a:r>
                      <a:r>
                        <a:rPr lang="de-DE" b="0" dirty="0" smtClean="0">
                          <a:solidFill>
                            <a:sysClr val="windowText" lastClr="000000"/>
                          </a:solidFill>
                        </a:rPr>
                        <a:t> like: „</a:t>
                      </a:r>
                      <a:r>
                        <a:rPr lang="de-DE" b="0" dirty="0" err="1" smtClean="0">
                          <a:solidFill>
                            <a:sysClr val="windowText" lastClr="000000"/>
                          </a:solidFill>
                        </a:rPr>
                        <a:t>When</a:t>
                      </a:r>
                      <a:r>
                        <a:rPr lang="de-DE" b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dirty="0" err="1" smtClean="0">
                          <a:solidFill>
                            <a:sysClr val="windowText" lastClr="000000"/>
                          </a:solidFill>
                        </a:rPr>
                        <a:t>it</a:t>
                      </a:r>
                      <a:r>
                        <a:rPr lang="de-DE" b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dirty="0" err="1" smtClean="0">
                          <a:solidFill>
                            <a:sysClr val="windowText" lastClr="000000"/>
                          </a:solidFill>
                        </a:rPr>
                        <a:t>is</a:t>
                      </a:r>
                      <a:r>
                        <a:rPr lang="de-DE" b="0" dirty="0" smtClean="0">
                          <a:solidFill>
                            <a:sysClr val="windowText" lastClr="000000"/>
                          </a:solidFill>
                        </a:rPr>
                        <a:t> (not) </a:t>
                      </a:r>
                      <a:r>
                        <a:rPr lang="de-DE" b="0" dirty="0" err="1" smtClean="0">
                          <a:solidFill>
                            <a:sysClr val="windowText" lastClr="000000"/>
                          </a:solidFill>
                        </a:rPr>
                        <a:t>working</a:t>
                      </a:r>
                      <a:r>
                        <a:rPr lang="de-DE" b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dirty="0" err="1" smtClean="0">
                          <a:solidFill>
                            <a:sysClr val="windowText" lastClr="000000"/>
                          </a:solidFill>
                        </a:rPr>
                        <a:t>here</a:t>
                      </a:r>
                      <a:r>
                        <a:rPr lang="de-DE" b="0" dirty="0" smtClean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de-DE" b="0" dirty="0" err="1" smtClean="0">
                          <a:solidFill>
                            <a:sysClr val="windowText" lastClr="000000"/>
                          </a:solidFill>
                        </a:rPr>
                        <a:t>it</a:t>
                      </a:r>
                      <a:r>
                        <a:rPr lang="de-DE" b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does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not)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work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(s) in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other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cases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“; e.g.,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to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assess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plausibility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of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a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theory</a:t>
                      </a:r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elle 13"/>
          <p:cNvGraphicFramePr>
            <a:graphicFrameLocks noGrp="1"/>
          </p:cNvGraphicFramePr>
          <p:nvPr>
            <p:extLst/>
          </p:nvPr>
        </p:nvGraphicFramePr>
        <p:xfrm>
          <a:off x="4238612" y="4872054"/>
          <a:ext cx="542928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0" dirty="0" smtClean="0">
                          <a:solidFill>
                            <a:sysClr val="windowText" lastClr="000000"/>
                          </a:solidFill>
                        </a:rPr>
                        <a:t>General </a:t>
                      </a:r>
                      <a:r>
                        <a:rPr lang="de-DE" b="0" dirty="0" err="1" smtClean="0">
                          <a:solidFill>
                            <a:sysClr val="windowText" lastClr="000000"/>
                          </a:solidFill>
                        </a:rPr>
                        <a:t>typical</a:t>
                      </a:r>
                      <a:r>
                        <a:rPr lang="de-DE" b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dirty="0" err="1" smtClean="0">
                          <a:solidFill>
                            <a:sysClr val="windowText" lastClr="000000"/>
                          </a:solidFill>
                        </a:rPr>
                        <a:t>case</a:t>
                      </a:r>
                      <a:r>
                        <a:rPr lang="de-DE" b="0" dirty="0" smtClean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de-DE" b="0" dirty="0" err="1" smtClean="0">
                          <a:solidFill>
                            <a:sysClr val="windowText" lastClr="000000"/>
                          </a:solidFill>
                        </a:rPr>
                        <a:t>which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is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used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by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several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researchers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;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theories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may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be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based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on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this</a:t>
                      </a:r>
                      <a:r>
                        <a:rPr lang="de-DE" b="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b="0" baseline="0" dirty="0" err="1" smtClean="0">
                          <a:solidFill>
                            <a:sysClr val="windowText" lastClr="000000"/>
                          </a:solidFill>
                        </a:rPr>
                        <a:t>case</a:t>
                      </a:r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Suggested</a:t>
            </a:r>
            <a:r>
              <a:rPr lang="de-DE" dirty="0" smtClean="0"/>
              <a:t> </a:t>
            </a:r>
            <a:r>
              <a:rPr lang="de-DE" dirty="0" err="1" smtClean="0"/>
              <a:t>Homework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Paper: </a:t>
            </a:r>
            <a:r>
              <a:rPr lang="de-DE" dirty="0" err="1" smtClean="0"/>
              <a:t>Five</a:t>
            </a:r>
            <a:r>
              <a:rPr lang="de-DE" dirty="0" smtClean="0"/>
              <a:t> </a:t>
            </a:r>
            <a:r>
              <a:rPr lang="de-DE" dirty="0" err="1" smtClean="0"/>
              <a:t>Misunderstandigns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Case Study Research</a:t>
            </a:r>
          </a:p>
          <a:p>
            <a:pPr marL="0" indent="0">
              <a:buNone/>
            </a:pPr>
            <a:r>
              <a:rPr lang="de-DE" dirty="0"/>
              <a:t>(https://</a:t>
            </a:r>
            <a:r>
              <a:rPr lang="de-DE" dirty="0" smtClean="0"/>
              <a:t>arxiv.org/ftp/arxiv/papers/1304/1304.1186.pdf)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4528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Literature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hlinkClick r:id="rId2"/>
              </a:rPr>
              <a:t>http</a:t>
            </a:r>
            <a:r>
              <a:rPr lang="de-DE" dirty="0">
                <a:hlinkClick r:id="rId2"/>
              </a:rPr>
              <a:t>://</a:t>
            </a:r>
            <a:r>
              <a:rPr lang="de-DE" dirty="0" smtClean="0">
                <a:hlinkClick r:id="rId2"/>
              </a:rPr>
              <a:t>www.interaction-design.org/encyclopedia/card_sorting.html</a:t>
            </a:r>
            <a:endParaRPr lang="de-DE" dirty="0" smtClean="0"/>
          </a:p>
          <a:p>
            <a:r>
              <a:rPr lang="de-DE" dirty="0">
                <a:hlinkClick r:id="rId3"/>
              </a:rPr>
              <a:t>http://</a:t>
            </a:r>
            <a:r>
              <a:rPr lang="de-DE" dirty="0" smtClean="0">
                <a:hlinkClick r:id="rId3"/>
              </a:rPr>
              <a:t>www.sagepub.com/upm-data/43454_10.pdf</a:t>
            </a:r>
            <a:endParaRPr lang="de-DE" dirty="0" smtClean="0"/>
          </a:p>
          <a:p>
            <a:r>
              <a:rPr lang="de-DE" dirty="0" err="1" smtClean="0"/>
              <a:t>Kohen‘s</a:t>
            </a:r>
            <a:r>
              <a:rPr lang="de-DE" dirty="0"/>
              <a:t> Kappa: http://rbsd.de/PDF/DMW/DMW-2007-S1-23.pdf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975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an overview of qualitative methods</a:t>
            </a:r>
          </a:p>
          <a:p>
            <a:r>
              <a:rPr lang="en-US" dirty="0" smtClean="0"/>
              <a:t>Understand the value of case studies</a:t>
            </a:r>
          </a:p>
          <a:p>
            <a:r>
              <a:rPr lang="en-US" dirty="0" smtClean="0"/>
              <a:t>Understand the benefits and challenges with questionnaires and interviews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04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R: </a:t>
            </a:r>
            <a:r>
              <a:rPr lang="de-DE" dirty="0" err="1" smtClean="0"/>
              <a:t>Two</a:t>
            </a:r>
            <a:r>
              <a:rPr lang="de-DE" dirty="0" smtClean="0"/>
              <a:t>-Way ANOVA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Two</a:t>
            </a:r>
            <a:r>
              <a:rPr lang="de-DE" dirty="0" smtClean="0"/>
              <a:t>-Way </a:t>
            </a:r>
            <a:r>
              <a:rPr lang="de-DE" dirty="0"/>
              <a:t>Omnibus ANOVA:</a:t>
            </a:r>
          </a:p>
          <a:p>
            <a:pPr lvl="1"/>
            <a:r>
              <a:rPr lang="de-DE" dirty="0" err="1"/>
              <a:t>anova</a:t>
            </a:r>
            <a:r>
              <a:rPr lang="de-DE" dirty="0"/>
              <a:t>(</a:t>
            </a:r>
            <a:r>
              <a:rPr lang="de-DE" dirty="0" err="1"/>
              <a:t>lm</a:t>
            </a:r>
            <a:r>
              <a:rPr lang="de-DE" dirty="0"/>
              <a:t>(Values ~ Group * Gender, </a:t>
            </a:r>
            <a:r>
              <a:rPr lang="de-DE" dirty="0" err="1"/>
              <a:t>dataTwoWay</a:t>
            </a:r>
            <a:r>
              <a:rPr lang="de-DE" dirty="0"/>
              <a:t>))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4098" name="Picture 2" descr="20110117_anova_twoWay_omnibus_2.png (441×16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2996952"/>
            <a:ext cx="5421676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69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R: t-Test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000" dirty="0">
              <a:latin typeface="+mj-lt"/>
              <a:cs typeface="Consolas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3429000"/>
            <a:ext cx="5896081" cy="272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2014538"/>
            <a:ext cx="2844777" cy="1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069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2750</Words>
  <Application>Microsoft Office PowerPoint</Application>
  <PresentationFormat>Breitbild</PresentationFormat>
  <Paragraphs>693</Paragraphs>
  <Slides>75</Slides>
  <Notes>7</Notes>
  <HiddenSlides>19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75</vt:i4>
      </vt:variant>
    </vt:vector>
  </HeadingPairs>
  <TitlesOfParts>
    <vt:vector size="81" baseType="lpstr">
      <vt:lpstr>Arial</vt:lpstr>
      <vt:lpstr>Calibri</vt:lpstr>
      <vt:lpstr>Cambria Math</vt:lpstr>
      <vt:lpstr>Consolas</vt:lpstr>
      <vt:lpstr>Symbol</vt:lpstr>
      <vt:lpstr>Larissa-Design</vt:lpstr>
      <vt:lpstr>Qualitative Methods</vt:lpstr>
      <vt:lpstr>Overview</vt:lpstr>
      <vt:lpstr>Qualitative Methods</vt:lpstr>
      <vt:lpstr>Superficial Differentiation</vt:lpstr>
      <vt:lpstr>Qualitative und quantitative Methods</vt:lpstr>
      <vt:lpstr>Controlled Experiement vs. Field Study</vt:lpstr>
      <vt:lpstr>One-Way ANOVA with R</vt:lpstr>
      <vt:lpstr>R: Two-Way ANOVA</vt:lpstr>
      <vt:lpstr>R: t-Test</vt:lpstr>
      <vt:lpstr>R: Mann-Whitney-U Test</vt:lpstr>
      <vt:lpstr>R: Chi^2</vt:lpstr>
      <vt:lpstr>R: Correlation</vt:lpstr>
      <vt:lpstr>R: Correlation</vt:lpstr>
      <vt:lpstr>Interviews</vt:lpstr>
      <vt:lpstr>Kinds of Interviews</vt:lpstr>
      <vt:lpstr>Structured Interviews</vt:lpstr>
      <vt:lpstr>Open/Unstructured Interviews</vt:lpstr>
      <vt:lpstr>Semi-Structured Interviews</vt:lpstr>
      <vt:lpstr>Task</vt:lpstr>
      <vt:lpstr>Kinds of Questions</vt:lpstr>
      <vt:lpstr>Steps for Interviews</vt:lpstr>
      <vt:lpstr>Documentation</vt:lpstr>
      <vt:lpstr>Documentation - Example</vt:lpstr>
      <vt:lpstr>Example: Aspects for Product Lines</vt:lpstr>
      <vt:lpstr>Aspekt-orientierte Programmierung (AOP)</vt:lpstr>
      <vt:lpstr>Aspekte für Produktlinien</vt:lpstr>
      <vt:lpstr>Auswahl der Fallstudie</vt:lpstr>
      <vt:lpstr>Beobachtungen</vt:lpstr>
      <vt:lpstr>Reflektion</vt:lpstr>
      <vt:lpstr>Aufgabe</vt:lpstr>
      <vt:lpstr>Auswahl von Fallstudien</vt:lpstr>
      <vt:lpstr>Fallstudien erfordern Selbstreflektion</vt:lpstr>
      <vt:lpstr>Fallstudien zusammenfassen</vt:lpstr>
      <vt:lpstr>Questionnaires</vt:lpstr>
      <vt:lpstr>Task</vt:lpstr>
      <vt:lpstr>Questionnaires</vt:lpstr>
      <vt:lpstr>Example</vt:lpstr>
      <vt:lpstr>Incorrect Answers?</vt:lpstr>
      <vt:lpstr>Advantage of Questionnaires</vt:lpstr>
      <vt:lpstr>Beispiel: Programmiererfahrung</vt:lpstr>
      <vt:lpstr>Example: Programming Experience</vt:lpstr>
      <vt:lpstr>Questionnaire</vt:lpstr>
      <vt:lpstr>Evaluation</vt:lpstr>
      <vt:lpstr>Comprehension Tasks</vt:lpstr>
      <vt:lpstr>Result</vt:lpstr>
      <vt:lpstr>Compute Programming Experience</vt:lpstr>
      <vt:lpstr>Evaluation</vt:lpstr>
      <vt:lpstr>Next Steps</vt:lpstr>
      <vt:lpstr>Analysis</vt:lpstr>
      <vt:lpstr>Kinds of Qualitative Data</vt:lpstr>
      <vt:lpstr>Typical Steps</vt:lpstr>
      <vt:lpstr>Timeline</vt:lpstr>
      <vt:lpstr>Procedure</vt:lpstr>
      <vt:lpstr>Card Sorting</vt:lpstr>
      <vt:lpstr>Objectivity</vt:lpstr>
      <vt:lpstr>Cohen‘s Kappa</vt:lpstr>
      <vt:lpstr>Threshholds for Kappa</vt:lpstr>
      <vt:lpstr>Variants for Cohen‘s Kappa</vt:lpstr>
      <vt:lpstr>R: Cohen‘s Kappa</vt:lpstr>
      <vt:lpstr>Perform an Open Card Sorting</vt:lpstr>
      <vt:lpstr>Case Studies</vt:lpstr>
      <vt:lpstr>Case study</vt:lpstr>
      <vt:lpstr>Case Studies to Build Theories</vt:lpstr>
      <vt:lpstr>Case Studies and Quantitative Measurement</vt:lpstr>
      <vt:lpstr>Task</vt:lpstr>
      <vt:lpstr>Case Study of Software Development Company</vt:lpstr>
      <vt:lpstr>Communication: Open Source Projects vs. Companies</vt:lpstr>
      <vt:lpstr>Reflection</vt:lpstr>
      <vt:lpstr>Typical Criticism for Case Studies</vt:lpstr>
      <vt:lpstr>Experience through Case Studies</vt:lpstr>
      <vt:lpstr>Case Studies for Falsifying</vt:lpstr>
      <vt:lpstr>Selection of Cases</vt:lpstr>
      <vt:lpstr>Suggested Homework</vt:lpstr>
      <vt:lpstr>Literature</vt:lpstr>
      <vt:lpstr>Learning 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Janet</dc:creator>
  <cp:lastModifiedBy>Janet</cp:lastModifiedBy>
  <cp:revision>976</cp:revision>
  <cp:lastPrinted>2014-05-20T10:43:15Z</cp:lastPrinted>
  <dcterms:modified xsi:type="dcterms:W3CDTF">2020-01-17T09:28:28Z</dcterms:modified>
</cp:coreProperties>
</file>